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6" r:id="rId1"/>
  </p:sldMasterIdLst>
  <p:notesMasterIdLst>
    <p:notesMasterId r:id="rId44"/>
  </p:notesMasterIdLst>
  <p:sldIdLst>
    <p:sldId id="498" r:id="rId2"/>
    <p:sldId id="499" r:id="rId3"/>
    <p:sldId id="500" r:id="rId4"/>
    <p:sldId id="501" r:id="rId5"/>
    <p:sldId id="502" r:id="rId6"/>
    <p:sldId id="503" r:id="rId7"/>
    <p:sldId id="504" r:id="rId8"/>
    <p:sldId id="505" r:id="rId9"/>
    <p:sldId id="506" r:id="rId10"/>
    <p:sldId id="507" r:id="rId11"/>
    <p:sldId id="508" r:id="rId12"/>
    <p:sldId id="509" r:id="rId13"/>
    <p:sldId id="510" r:id="rId14"/>
    <p:sldId id="511" r:id="rId15"/>
    <p:sldId id="512" r:id="rId16"/>
    <p:sldId id="513" r:id="rId17"/>
    <p:sldId id="514" r:id="rId18"/>
    <p:sldId id="515" r:id="rId19"/>
    <p:sldId id="516" r:id="rId20"/>
    <p:sldId id="517" r:id="rId21"/>
    <p:sldId id="518" r:id="rId22"/>
    <p:sldId id="519" r:id="rId23"/>
    <p:sldId id="520" r:id="rId24"/>
    <p:sldId id="521" r:id="rId25"/>
    <p:sldId id="522" r:id="rId26"/>
    <p:sldId id="523" r:id="rId27"/>
    <p:sldId id="524" r:id="rId28"/>
    <p:sldId id="525" r:id="rId29"/>
    <p:sldId id="526" r:id="rId30"/>
    <p:sldId id="527" r:id="rId31"/>
    <p:sldId id="528" r:id="rId32"/>
    <p:sldId id="529" r:id="rId33"/>
    <p:sldId id="530" r:id="rId34"/>
    <p:sldId id="531" r:id="rId35"/>
    <p:sldId id="532" r:id="rId36"/>
    <p:sldId id="533" r:id="rId37"/>
    <p:sldId id="534" r:id="rId38"/>
    <p:sldId id="535" r:id="rId39"/>
    <p:sldId id="536" r:id="rId40"/>
    <p:sldId id="537" r:id="rId41"/>
    <p:sldId id="538" r:id="rId42"/>
    <p:sldId id="539" r:id="rId4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100B4B-4B5C-4DAD-B944-32EB6A4CF7E6}">
          <p14:sldIdLst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22"/>
            <p14:sldId id="523"/>
            <p14:sldId id="524"/>
            <p14:sldId id="525"/>
            <p14:sldId id="526"/>
            <p14:sldId id="527"/>
            <p14:sldId id="528"/>
            <p14:sldId id="529"/>
            <p14:sldId id="530"/>
            <p14:sldId id="531"/>
            <p14:sldId id="532"/>
            <p14:sldId id="533"/>
            <p14:sldId id="534"/>
            <p14:sldId id="535"/>
            <p14:sldId id="536"/>
            <p14:sldId id="537"/>
            <p14:sldId id="538"/>
            <p14:sldId id="539"/>
          </p14:sldIdLst>
        </p14:section>
        <p14:section name="Untitled Section" id="{0FA2478B-A3E2-4B47-9171-1605D1170068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41" autoAdjust="0"/>
    <p:restoredTop sz="96304" autoAdjust="0"/>
  </p:normalViewPr>
  <p:slideViewPr>
    <p:cSldViewPr>
      <p:cViewPr>
        <p:scale>
          <a:sx n="110" d="100"/>
          <a:sy n="110" d="100"/>
        </p:scale>
        <p:origin x="-1710" y="-83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3EB5E3C-7836-437E-85AC-46AE804E5094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362DB8FA-1236-4F86-A03F-5B38A0727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31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/photo" preserve="1">
  <p:cSld name="Cover - Black/photo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l="4325" t="32566" r="30915" b="12791"/>
          <a:stretch/>
        </p:blipFill>
        <p:spPr>
          <a:xfrm>
            <a:off x="0" y="0"/>
            <a:ext cx="9144002" cy="51434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 rot="10800000">
            <a:off x="6641100" y="0"/>
            <a:ext cx="2502900" cy="25029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42519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42519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/photo" preserve="1">
  <p:cSld name="Cover - White/photo">
    <p:bg>
      <p:bgPr>
        <a:solidFill>
          <a:srgbClr val="000000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r="6785" b="21352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/>
          <p:nvPr/>
        </p:nvSpPr>
        <p:spPr>
          <a:xfrm rot="10800000">
            <a:off x="6641100" y="0"/>
            <a:ext cx="2502900" cy="25029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42279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42279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" preserve="1">
  <p:cSld name="Cover - black">
    <p:bg>
      <p:bgPr>
        <a:solidFill>
          <a:srgbClr val="000000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4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>
            <a:spLocks noGrp="1"/>
          </p:cNvSpPr>
          <p:nvPr>
            <p:ph type="ctrTitle"/>
          </p:nvPr>
        </p:nvSpPr>
        <p:spPr>
          <a:xfrm>
            <a:off x="354650" y="1145650"/>
            <a:ext cx="6280500" cy="1696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6" name="Google Shape;36;p4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62805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8" name="Google Shape;3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1" name="Google Shape;41;p4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2" name="Google Shape;42;p4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" preserve="1">
  <p:cSld name="Cover - white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6" name="Google Shape;46;p5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55713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48" name="Google Shape;4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2" name="Google Shape;52;p5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 grid" preserve="1">
  <p:cSld name="Cover - black grid">
    <p:bg>
      <p:bgPr>
        <a:solidFill>
          <a:srgbClr val="0000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6"/>
          <p:cNvPicPr preferRelativeResize="0"/>
          <p:nvPr/>
        </p:nvPicPr>
        <p:blipFill rotWithShape="1">
          <a:blip r:embed="rId2">
            <a:alphaModFix/>
          </a:blip>
          <a:srcRect t="-140" r="309" b="139"/>
          <a:stretch/>
        </p:blipFill>
        <p:spPr>
          <a:xfrm>
            <a:off x="0" y="-7200"/>
            <a:ext cx="9143995" cy="51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6" name="Google Shape;56;p6"/>
          <p:cNvSpPr txBox="1">
            <a:spLocks noGrp="1"/>
          </p:cNvSpPr>
          <p:nvPr>
            <p:ph type="ctrTitle"/>
          </p:nvPr>
        </p:nvSpPr>
        <p:spPr>
          <a:xfrm>
            <a:off x="354650" y="380025"/>
            <a:ext cx="62682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57" name="Google Shape;57;p6"/>
          <p:cNvSpPr txBox="1">
            <a:spLocks noGrp="1"/>
          </p:cNvSpPr>
          <p:nvPr>
            <p:ph type="subTitle" idx="1"/>
          </p:nvPr>
        </p:nvSpPr>
        <p:spPr>
          <a:xfrm>
            <a:off x="354650" y="1403300"/>
            <a:ext cx="6268200" cy="4941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8" name="Google Shape;58;p6"/>
          <p:cNvSpPr txBox="1">
            <a:spLocks noGrp="1"/>
          </p:cNvSpPr>
          <p:nvPr>
            <p:ph type="subTitle" idx="2"/>
          </p:nvPr>
        </p:nvSpPr>
        <p:spPr>
          <a:xfrm>
            <a:off x="354650" y="21959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9" name="Google Shape;59;p6"/>
          <p:cNvSpPr txBox="1">
            <a:spLocks noGrp="1"/>
          </p:cNvSpPr>
          <p:nvPr>
            <p:ph type="subTitle" idx="3"/>
          </p:nvPr>
        </p:nvSpPr>
        <p:spPr>
          <a:xfrm>
            <a:off x="354650" y="23510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tabLst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60" name="Google Shape;6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9" y="4582650"/>
            <a:ext cx="1329236" cy="30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 grid" preserve="1">
  <p:cSld name="Cover - white grid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/>
          <p:cNvPicPr preferRelativeResize="0"/>
          <p:nvPr/>
        </p:nvPicPr>
        <p:blipFill rotWithShape="1">
          <a:blip>
            <a:alphaModFix/>
          </a:blip>
          <a:srcRect l="149" t="149" r="149"/>
          <a:stretch/>
        </p:blipFill>
        <p:spPr>
          <a:xfrm>
            <a:off x="0" y="0"/>
            <a:ext cx="9139920" cy="515114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ctrTitle"/>
          </p:nvPr>
        </p:nvSpPr>
        <p:spPr>
          <a:xfrm>
            <a:off x="354650" y="380025"/>
            <a:ext cx="62682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4" name="Google Shape;64;p7"/>
          <p:cNvSpPr txBox="1">
            <a:spLocks noGrp="1"/>
          </p:cNvSpPr>
          <p:nvPr>
            <p:ph type="subTitle" idx="1"/>
          </p:nvPr>
        </p:nvSpPr>
        <p:spPr>
          <a:xfrm>
            <a:off x="354650" y="1403300"/>
            <a:ext cx="6268200" cy="4941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65" name="Google Shape;65;p7"/>
          <p:cNvSpPr txBox="1">
            <a:spLocks noGrp="1"/>
          </p:cNvSpPr>
          <p:nvPr>
            <p:ph type="subTitle" idx="2"/>
          </p:nvPr>
        </p:nvSpPr>
        <p:spPr>
          <a:xfrm>
            <a:off x="354650" y="21959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66" name="Google Shape;66;p7"/>
          <p:cNvSpPr txBox="1">
            <a:spLocks noGrp="1"/>
          </p:cNvSpPr>
          <p:nvPr>
            <p:ph type="subTitle" idx="3"/>
          </p:nvPr>
        </p:nvSpPr>
        <p:spPr>
          <a:xfrm>
            <a:off x="354650" y="23510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67" name="Google Shape;6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4649" y="4557423"/>
            <a:ext cx="1329236" cy="3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/photo right" preserve="1">
  <p:cSld name="Cover - white/photo right"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l="34446" t="21318" r="22355" b="763"/>
          <a:stretch/>
        </p:blipFill>
        <p:spPr>
          <a:xfrm>
            <a:off x="4581300" y="-425"/>
            <a:ext cx="4562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/>
          <p:nvPr/>
        </p:nvSpPr>
        <p:spPr>
          <a:xfrm>
            <a:off x="4557425" y="2572475"/>
            <a:ext cx="2566200" cy="25707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 rot="10800000">
            <a:off x="1988688" y="-422"/>
            <a:ext cx="2592600" cy="25971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-7" y="2584191"/>
            <a:ext cx="2566200" cy="25707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5" name="Google Shape;7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>
            <a:spLocks noGrp="1"/>
          </p:cNvSpPr>
          <p:nvPr>
            <p:ph type="ctrTitle"/>
          </p:nvPr>
        </p:nvSpPr>
        <p:spPr>
          <a:xfrm>
            <a:off x="354650" y="1289325"/>
            <a:ext cx="38937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"/>
              <a:buNone/>
              <a:defRPr sz="28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7" name="Google Shape;77;p8"/>
          <p:cNvSpPr txBox="1">
            <a:spLocks noGrp="1"/>
          </p:cNvSpPr>
          <p:nvPr>
            <p:ph type="subTitle" idx="1"/>
          </p:nvPr>
        </p:nvSpPr>
        <p:spPr>
          <a:xfrm>
            <a:off x="354650" y="2351925"/>
            <a:ext cx="3893700" cy="396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None/>
              <a:defRPr sz="1600"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8" name="Google Shape;78;p8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9" name="Google Shape;79;p8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80" name="Google Shape;80;p8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/photo right" preserve="1">
  <p:cSld name="Cover - black/photo right">
    <p:bg>
      <p:bgPr>
        <a:solidFill>
          <a:srgbClr val="000000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9"/>
          <p:cNvPicPr preferRelativeResize="0"/>
          <p:nvPr/>
        </p:nvPicPr>
        <p:blipFill rotWithShape="1">
          <a:blip r:embed="rId2">
            <a:alphaModFix/>
          </a:blip>
          <a:srcRect l="34446" t="21318" r="22355" b="763"/>
          <a:stretch/>
        </p:blipFill>
        <p:spPr>
          <a:xfrm>
            <a:off x="4581300" y="-425"/>
            <a:ext cx="4562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9"/>
          <p:cNvSpPr/>
          <p:nvPr/>
        </p:nvSpPr>
        <p:spPr>
          <a:xfrm>
            <a:off x="4557425" y="2572475"/>
            <a:ext cx="2566200" cy="25707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9"/>
          <p:cNvSpPr/>
          <p:nvPr/>
        </p:nvSpPr>
        <p:spPr>
          <a:xfrm rot="10800000">
            <a:off x="1988688" y="-422"/>
            <a:ext cx="2592600" cy="25971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9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7" name="Google Shape;8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9"/>
          <p:cNvSpPr txBox="1">
            <a:spLocks noGrp="1"/>
          </p:cNvSpPr>
          <p:nvPr>
            <p:ph type="ctrTitle"/>
          </p:nvPr>
        </p:nvSpPr>
        <p:spPr>
          <a:xfrm>
            <a:off x="354650" y="1289325"/>
            <a:ext cx="38937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 sz="28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9" name="Google Shape;89;p9"/>
          <p:cNvSpPr txBox="1">
            <a:spLocks noGrp="1"/>
          </p:cNvSpPr>
          <p:nvPr>
            <p:ph type="subTitle" idx="1"/>
          </p:nvPr>
        </p:nvSpPr>
        <p:spPr>
          <a:xfrm>
            <a:off x="354650" y="2351925"/>
            <a:ext cx="3893700" cy="396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  <a:defRPr sz="16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tabLst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1" name="Google Shape;91;p9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2" name="Google Shape;92;p9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title/body text" preserve="1" userDrawn="1">
  <p:cSld name="Inside - White/title/body 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0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6" name="Google Shape;96;p10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Google Shape;97;p1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8" name="Google Shape;98;p10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0" name="Google Shape;100;p10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01" name="Google Shape;10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66F27154-6590-4E08-9603-09EDBFC939D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title/body text 2" preserve="1">
  <p:cSld name="Inside - White/title/body text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/>
          <p:nvPr/>
        </p:nvSpPr>
        <p:spPr>
          <a:xfrm rot="10800000">
            <a:off x="6583362" y="-49"/>
            <a:ext cx="2574000" cy="25743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6" name="Google Shape;106;p11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Google Shape;107;p1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8" name="Google Shape;108;p11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10" name="Google Shape;110;p11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11" name="Google Shape;11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BE819F24-A593-40B3-9D5F-89833D665D54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title/body text" preserve="1">
  <p:cSld name="Inside - Black/title/body text">
    <p:bg>
      <p:bgPr>
        <a:solidFill>
          <a:srgbClr val="000000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2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2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15" name="Google Shape;115;p12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6" name="Google Shape;116;p1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7" name="Google Shape;117;p12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19" name="Google Shape;119;p12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20" name="Google Shape;120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7326C19C-FBB3-48DA-9389-E0B7701FE2C2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title/body text 2" preserve="1">
  <p:cSld name="Inside - Black/title/body text 2">
    <p:bg>
      <p:bgPr>
        <a:solidFill>
          <a:srgbClr val="000000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3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3"/>
          <p:cNvSpPr/>
          <p:nvPr/>
        </p:nvSpPr>
        <p:spPr>
          <a:xfrm rot="10800000">
            <a:off x="6583362" y="-49"/>
            <a:ext cx="2574000" cy="25743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5" name="Google Shape;125;p13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Google Shape;126;p1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7" name="Google Shape;127;p13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4A8B2EEA-686B-4017-A69C-8A130BA5A696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" preserve="1">
  <p:cSld name="Inside - White/photo righ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/>
          <p:cNvPicPr preferRelativeResize="0"/>
          <p:nvPr/>
        </p:nvPicPr>
        <p:blipFill rotWithShape="1">
          <a:blip r:embed="rId3">
            <a:alphaModFix/>
          </a:blip>
          <a:srcRect l="23199" t="11318" r="27197" b="938"/>
          <a:stretch/>
        </p:blipFill>
        <p:spPr>
          <a:xfrm>
            <a:off x="4572000" y="50"/>
            <a:ext cx="4575004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4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983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38" name="Google Shape;138;p14"/>
          <p:cNvSpPr txBox="1">
            <a:spLocks noGrp="1"/>
          </p:cNvSpPr>
          <p:nvPr>
            <p:ph type="body" idx="2"/>
          </p:nvPr>
        </p:nvSpPr>
        <p:spPr>
          <a:xfrm>
            <a:off x="354650" y="1253950"/>
            <a:ext cx="3798300" cy="2933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9" name="Google Shape;139;p14"/>
          <p:cNvSpPr txBox="1">
            <a:spLocks noGrp="1"/>
          </p:cNvSpPr>
          <p:nvPr>
            <p:ph type="subTitle" idx="3"/>
          </p:nvPr>
        </p:nvSpPr>
        <p:spPr>
          <a:xfrm>
            <a:off x="354650" y="620550"/>
            <a:ext cx="37983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41" name="Google Shape;141;p14"/>
          <p:cNvSpPr/>
          <p:nvPr/>
        </p:nvSpPr>
        <p:spPr>
          <a:xfrm>
            <a:off x="4566350" y="2529975"/>
            <a:ext cx="2615100" cy="2615700"/>
          </a:xfrm>
          <a:prstGeom prst="rtTriangle">
            <a:avLst/>
          </a:prstGeom>
          <a:solidFill>
            <a:srgbClr val="FFFFFF"/>
          </a:solidFill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Slide Number Placeholder 1">
            <a:extLst>
              <a:ext uri="{FF2B5EF4-FFF2-40B4-BE49-F238E27FC236}">
                <a16:creationId xmlns="" xmlns:a16="http://schemas.microsoft.com/office/drawing/2014/main" id="{1937463C-7CBD-4734-B982-3CE35778726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" preserve="1">
  <p:cSld name="Inside - Black/photo right">
    <p:bg>
      <p:bgPr>
        <a:solidFill>
          <a:srgbClr val="000000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6" name="Google Shape;14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5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89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48" name="Google Shape;148;p15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3"/>
          </p:nvPr>
        </p:nvSpPr>
        <p:spPr>
          <a:xfrm>
            <a:off x="354650" y="12775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0" name="Google Shape;150;p15"/>
          <p:cNvPicPr preferRelativeResize="0"/>
          <p:nvPr/>
        </p:nvPicPr>
        <p:blipFill rotWithShape="1">
          <a:blip r:embed="rId4">
            <a:alphaModFix/>
          </a:blip>
          <a:srcRect l="23199" t="11318" r="27197" b="938"/>
          <a:stretch/>
        </p:blipFill>
        <p:spPr>
          <a:xfrm>
            <a:off x="4572000" y="50"/>
            <a:ext cx="4575004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5"/>
          <p:cNvSpPr/>
          <p:nvPr/>
        </p:nvSpPr>
        <p:spPr>
          <a:xfrm>
            <a:off x="4566350" y="2529975"/>
            <a:ext cx="2615100" cy="2615700"/>
          </a:xfrm>
          <a:prstGeom prst="rtTriangle">
            <a:avLst/>
          </a:prstGeom>
          <a:solidFill>
            <a:srgbClr val="000000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Slide Number Placeholder 1">
            <a:extLst>
              <a:ext uri="{FF2B5EF4-FFF2-40B4-BE49-F238E27FC236}">
                <a16:creationId xmlns="" xmlns:a16="http://schemas.microsoft.com/office/drawing/2014/main" id="{9D126C20-28B9-4FE1-8535-AA7278363ACF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 2" preserve="1">
  <p:cSld name="Inside - White/photo right 2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/>
          <p:nvPr/>
        </p:nvSpPr>
        <p:spPr>
          <a:xfrm>
            <a:off x="4569000" y="0"/>
            <a:ext cx="4575000" cy="51435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58" name="Google Shape;158;p16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 txBox="1">
            <a:spLocks noGrp="1"/>
          </p:cNvSpPr>
          <p:nvPr>
            <p:ph type="body" idx="2"/>
          </p:nvPr>
        </p:nvSpPr>
        <p:spPr>
          <a:xfrm>
            <a:off x="354650" y="1152475"/>
            <a:ext cx="37983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1" name="Google Shape;161;p16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983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62" name="Google Shape;162;p16"/>
          <p:cNvSpPr txBox="1">
            <a:spLocks noGrp="1"/>
          </p:cNvSpPr>
          <p:nvPr>
            <p:ph type="subTitle" idx="3"/>
          </p:nvPr>
        </p:nvSpPr>
        <p:spPr>
          <a:xfrm>
            <a:off x="354650" y="620550"/>
            <a:ext cx="37983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025FB8C5-4D3D-45B9-8ECA-AD8A331D96A9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 2" preserve="1">
  <p:cSld name="Inside - Black/photo right 2">
    <p:bg>
      <p:bgPr>
        <a:solidFill>
          <a:srgbClr val="000000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/>
          <p:nvPr/>
        </p:nvSpPr>
        <p:spPr>
          <a:xfrm>
            <a:off x="4589400" y="0"/>
            <a:ext cx="45525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7" name="Google Shape;167;p17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68" name="Google Shape;16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89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0" name="Google Shape;170;p17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71" name="Google Shape;171;p17"/>
          <p:cNvSpPr txBox="1">
            <a:spLocks noGrp="1"/>
          </p:cNvSpPr>
          <p:nvPr>
            <p:ph type="body" idx="3"/>
          </p:nvPr>
        </p:nvSpPr>
        <p:spPr>
          <a:xfrm>
            <a:off x="354650" y="12013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662F0219-94C7-4106-8EDA-75DE6AE2DDFF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grey" preserve="1">
  <p:cSld name="Inside - White/gre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7" name="Google Shape;177;p18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1" name="Google Shape;181;p18"/>
          <p:cNvSpPr txBox="1">
            <a:spLocks noGrp="1"/>
          </p:cNvSpPr>
          <p:nvPr>
            <p:ph type="subTitle" idx="3"/>
          </p:nvPr>
        </p:nvSpPr>
        <p:spPr>
          <a:xfrm>
            <a:off x="35465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1"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2" name="Google Shape;182;p18"/>
          <p:cNvSpPr txBox="1">
            <a:spLocks noGrp="1"/>
          </p:cNvSpPr>
          <p:nvPr>
            <p:ph type="subTitle" idx="4"/>
          </p:nvPr>
        </p:nvSpPr>
        <p:spPr>
          <a:xfrm>
            <a:off x="500030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1"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3" name="Google Shape;183;p18"/>
          <p:cNvSpPr txBox="1">
            <a:spLocks noGrp="1"/>
          </p:cNvSpPr>
          <p:nvPr>
            <p:ph type="body" idx="5"/>
          </p:nvPr>
        </p:nvSpPr>
        <p:spPr>
          <a:xfrm>
            <a:off x="35465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4" name="Google Shape;184;p18"/>
          <p:cNvSpPr txBox="1">
            <a:spLocks noGrp="1"/>
          </p:cNvSpPr>
          <p:nvPr>
            <p:ph type="body" idx="6"/>
          </p:nvPr>
        </p:nvSpPr>
        <p:spPr>
          <a:xfrm>
            <a:off x="500030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85" name="Google Shape;185;p18"/>
          <p:cNvCxnSpPr/>
          <p:nvPr/>
        </p:nvCxnSpPr>
        <p:spPr>
          <a:xfrm>
            <a:off x="343027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18"/>
          <p:cNvCxnSpPr/>
          <p:nvPr/>
        </p:nvCxnSpPr>
        <p:spPr>
          <a:xfrm>
            <a:off x="4986586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lide Number Placeholder 1">
            <a:extLst>
              <a:ext uri="{FF2B5EF4-FFF2-40B4-BE49-F238E27FC236}">
                <a16:creationId xmlns="" xmlns:a16="http://schemas.microsoft.com/office/drawing/2014/main" id="{CD5123B6-4C15-426E-9696-6A254D5A1208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grey" preserve="1">
  <p:cSld name="Inside - Black/grey">
    <p:bg>
      <p:bgPr>
        <a:solidFill>
          <a:srgbClr val="000000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9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91" name="Google Shape;191;p19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92" name="Google Shape;1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94" name="Google Shape;194;p19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5" name="Google Shape;195;p19"/>
          <p:cNvSpPr txBox="1">
            <a:spLocks noGrp="1"/>
          </p:cNvSpPr>
          <p:nvPr>
            <p:ph type="subTitle" idx="3"/>
          </p:nvPr>
        </p:nvSpPr>
        <p:spPr>
          <a:xfrm>
            <a:off x="35465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6" name="Google Shape;196;p19"/>
          <p:cNvSpPr txBox="1">
            <a:spLocks noGrp="1"/>
          </p:cNvSpPr>
          <p:nvPr>
            <p:ph type="subTitle" idx="4"/>
          </p:nvPr>
        </p:nvSpPr>
        <p:spPr>
          <a:xfrm>
            <a:off x="500030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7" name="Google Shape;197;p19"/>
          <p:cNvSpPr txBox="1">
            <a:spLocks noGrp="1"/>
          </p:cNvSpPr>
          <p:nvPr>
            <p:ph type="body" idx="5"/>
          </p:nvPr>
        </p:nvSpPr>
        <p:spPr>
          <a:xfrm>
            <a:off x="35465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8" name="Google Shape;198;p19"/>
          <p:cNvSpPr txBox="1">
            <a:spLocks noGrp="1"/>
          </p:cNvSpPr>
          <p:nvPr>
            <p:ph type="body" idx="6"/>
          </p:nvPr>
        </p:nvSpPr>
        <p:spPr>
          <a:xfrm>
            <a:off x="500030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9" name="Google Shape;199;p19"/>
          <p:cNvCxnSpPr/>
          <p:nvPr/>
        </p:nvCxnSpPr>
        <p:spPr>
          <a:xfrm>
            <a:off x="343027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19"/>
          <p:cNvCxnSpPr/>
          <p:nvPr/>
        </p:nvCxnSpPr>
        <p:spPr>
          <a:xfrm>
            <a:off x="4986586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lide Number Placeholder 1">
            <a:extLst>
              <a:ext uri="{FF2B5EF4-FFF2-40B4-BE49-F238E27FC236}">
                <a16:creationId xmlns="" xmlns:a16="http://schemas.microsoft.com/office/drawing/2014/main" id="{55EF7F61-8FED-46B1-A904-BA360067937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lattice right" preserve="1">
  <p:cSld name="Inside - White/lattice righ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0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552793" y="-35809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04" name="Google Shape;2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6" name="Google Shape;206;p20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87425832-9EDA-4960-9436-E4A11878523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lattice right" preserve="1">
  <p:cSld name="Inside - black/lattice right">
    <p:bg>
      <p:bgPr>
        <a:solidFill>
          <a:srgbClr val="000000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1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552793" y="-23875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13" name="Google Shape;2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15" name="Google Shape;215;p2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16" name="Google Shape;216;p21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A81C0DA4-40AD-42F4-83F1-9A0E376CACEA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sidebar" preserve="1">
  <p:cSld name="Inside - White/sidebar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52793" y="-35809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2"/>
          <p:cNvSpPr/>
          <p:nvPr/>
        </p:nvSpPr>
        <p:spPr>
          <a:xfrm>
            <a:off x="6553686" y="3860743"/>
            <a:ext cx="1304700" cy="13044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21" name="Google Shape;2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2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23" name="Google Shape;223;p22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25" name="Google Shape;225;p22"/>
          <p:cNvSpPr txBox="1">
            <a:spLocks noGrp="1"/>
          </p:cNvSpPr>
          <p:nvPr>
            <p:ph type="ctrTitle" idx="2"/>
          </p:nvPr>
        </p:nvSpPr>
        <p:spPr>
          <a:xfrm>
            <a:off x="6749575" y="2229250"/>
            <a:ext cx="21954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4782AB01-90B4-42AE-8627-734929595EA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sidebar" preserve="1">
  <p:cSld name="Inside - black/sidebar">
    <p:bg>
      <p:bgPr>
        <a:solidFill>
          <a:srgbClr val="000000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552793" y="-23875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3"/>
          <p:cNvSpPr/>
          <p:nvPr/>
        </p:nvSpPr>
        <p:spPr>
          <a:xfrm>
            <a:off x="6553686" y="3860743"/>
            <a:ext cx="1304700" cy="1304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30" name="Google Shape;2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3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32" name="Google Shape;232;p23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33" name="Google Shape;233;p23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35" name="Google Shape;235;p23"/>
          <p:cNvSpPr txBox="1">
            <a:spLocks noGrp="1"/>
          </p:cNvSpPr>
          <p:nvPr>
            <p:ph type="ctrTitle" idx="3"/>
          </p:nvPr>
        </p:nvSpPr>
        <p:spPr>
          <a:xfrm>
            <a:off x="6749575" y="2229250"/>
            <a:ext cx="21954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4B233FEA-770B-4B61-A98F-45AB28F8B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fld id="{8B2E2F79-BC7F-4BB1-9203-38C79639CA91}" type="slidenum">
              <a:rPr lang="en-PH" smtClean="0"/>
              <a:pPr/>
              <a:t>‹#›</a:t>
            </a:fld>
            <a:endParaRPr lang="en-PH" sz="100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 column" preserve="1">
  <p:cSld name="Inside - White/photo right column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"/>
          <p:cNvSpPr/>
          <p:nvPr/>
        </p:nvSpPr>
        <p:spPr>
          <a:xfrm>
            <a:off x="6573350" y="-400"/>
            <a:ext cx="2573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4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tabLst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42" name="Google Shape;242;p24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5901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43" name="Google Shape;243;p24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5901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9942EC37-1ADE-49FC-8633-65FFB1CA7300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 column" preserve="1">
  <p:cSld name="Inside - Black/photo right column">
    <p:bg>
      <p:bgPr>
        <a:solidFill>
          <a:srgbClr val="000000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5"/>
          <p:cNvSpPr/>
          <p:nvPr/>
        </p:nvSpPr>
        <p:spPr>
          <a:xfrm>
            <a:off x="6573350" y="-400"/>
            <a:ext cx="25737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50" name="Google Shape;250;p25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58731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51" name="Google Shape;251;p25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58731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tabLst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B7CB1B04-B2A5-4CE1-96F5-648A9263CDC6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text left" preserve="1">
  <p:cSld name="Divider - White/text lef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56" name="Google Shape;2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6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58" name="Google Shape;258;p26"/>
          <p:cNvSpPr txBox="1">
            <a:spLocks noGrp="1"/>
          </p:cNvSpPr>
          <p:nvPr>
            <p:ph type="ctrTitle"/>
          </p:nvPr>
        </p:nvSpPr>
        <p:spPr>
          <a:xfrm>
            <a:off x="3546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CC71DB02-F736-4A33-A25E-93B90DBBBCB7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text left" preserve="1">
  <p:cSld name="Divider - black/text left">
    <p:bg>
      <p:bgPr>
        <a:solidFill>
          <a:srgbClr val="000000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7"/>
          <p:cNvPicPr preferRelativeResize="0"/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914218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63" name="Google Shape;2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7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65" name="Google Shape;265;p27"/>
          <p:cNvSpPr txBox="1">
            <a:spLocks noGrp="1"/>
          </p:cNvSpPr>
          <p:nvPr>
            <p:ph type="ctrTitle"/>
          </p:nvPr>
        </p:nvSpPr>
        <p:spPr>
          <a:xfrm>
            <a:off x="354650" y="991550"/>
            <a:ext cx="40413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4404AC45-297F-4F36-ACE7-F002922B0C6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text right" preserve="1">
  <p:cSld name="Divider - white/text right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5" cy="514452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0" name="Google Shape;2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8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72" name="Google Shape;272;p28"/>
          <p:cNvSpPr txBox="1">
            <a:spLocks noGrp="1"/>
          </p:cNvSpPr>
          <p:nvPr>
            <p:ph type="ctrTitle"/>
          </p:nvPr>
        </p:nvSpPr>
        <p:spPr>
          <a:xfrm>
            <a:off x="4747850" y="2705568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A54EDF85-4284-41E7-8046-4A4D73DB1B7A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text right" preserve="1">
  <p:cSld name="Divider - black/text right">
    <p:bg>
      <p:bgPr>
        <a:solidFill>
          <a:srgbClr val="000000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9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914220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6" name="Google Shape;2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9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79" name="Google Shape;279;p29"/>
          <p:cNvSpPr txBox="1">
            <a:spLocks noGrp="1"/>
          </p:cNvSpPr>
          <p:nvPr>
            <p:ph type="ctrTitle"/>
          </p:nvPr>
        </p:nvSpPr>
        <p:spPr>
          <a:xfrm>
            <a:off x="4747850" y="2705568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CE44D715-780F-4D96-A1C1-F25F50138A98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photo left" preserve="1">
  <p:cSld name="Divider - White/photo lef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0"/>
          <p:cNvPicPr preferRelativeResize="0"/>
          <p:nvPr/>
        </p:nvPicPr>
        <p:blipFill rotWithShape="1">
          <a:blip r:embed="rId2">
            <a:alphaModFix/>
          </a:blip>
          <a:srcRect l="37898" t="29431" r="1896" b="2313"/>
          <a:stretch/>
        </p:blipFill>
        <p:spPr>
          <a:xfrm>
            <a:off x="0" y="-425"/>
            <a:ext cx="7262450" cy="5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92405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0"/>
          <p:cNvSpPr/>
          <p:nvPr/>
        </p:nvSpPr>
        <p:spPr>
          <a:xfrm rot="10800000">
            <a:off x="1899100" y="-425"/>
            <a:ext cx="2664600" cy="25971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0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87" name="Google Shape;28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0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89" name="Google Shape;289;p30"/>
          <p:cNvSpPr txBox="1">
            <a:spLocks noGrp="1"/>
          </p:cNvSpPr>
          <p:nvPr>
            <p:ph type="ctrTitle"/>
          </p:nvPr>
        </p:nvSpPr>
        <p:spPr>
          <a:xfrm>
            <a:off x="47478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F4CC9FBC-2031-4D04-A0FF-6859A72F15A5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photo left" preserve="1">
  <p:cSld name="Divider - Black/photo lef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1"/>
          <p:cNvPicPr preferRelativeResize="0"/>
          <p:nvPr/>
        </p:nvPicPr>
        <p:blipFill rotWithShape="1">
          <a:blip r:embed="rId2">
            <a:alphaModFix/>
          </a:blip>
          <a:srcRect l="37898" t="29431" r="1896" b="2313"/>
          <a:stretch/>
        </p:blipFill>
        <p:spPr>
          <a:xfrm>
            <a:off x="0" y="-425"/>
            <a:ext cx="7262450" cy="5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92405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/>
          <p:cNvSpPr/>
          <p:nvPr/>
        </p:nvSpPr>
        <p:spPr>
          <a:xfrm rot="10800000">
            <a:off x="1899100" y="-425"/>
            <a:ext cx="2664600" cy="2597100"/>
          </a:xfrm>
          <a:prstGeom prst="rtTriangle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1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97" name="Google Shape;29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1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99" name="Google Shape;299;p31"/>
          <p:cNvSpPr txBox="1">
            <a:spLocks noGrp="1"/>
          </p:cNvSpPr>
          <p:nvPr>
            <p:ph type="ctrTitle"/>
          </p:nvPr>
        </p:nvSpPr>
        <p:spPr>
          <a:xfrm>
            <a:off x="47478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D566DC39-040F-4A26-B6B1-59EAB6E07277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 blank" type="blank" preserve="1">
  <p:cSld name="Inside - White blank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3" name="Google Shape;303;p32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04" name="Google Shape;304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>
            <a:extLst>
              <a:ext uri="{FF2B5EF4-FFF2-40B4-BE49-F238E27FC236}">
                <a16:creationId xmlns="" xmlns:a16="http://schemas.microsoft.com/office/drawing/2014/main" id="{08660180-A2E4-43E0-830A-C0BAF8DC3EE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 blank" preserve="1">
  <p:cSld name="Inside - Black blank">
    <p:bg>
      <p:bgPr>
        <a:solidFill>
          <a:srgbClr val="000000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8" name="Google Shape;308;p33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09" name="Google Shape;30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>
            <a:extLst>
              <a:ext uri="{FF2B5EF4-FFF2-40B4-BE49-F238E27FC236}">
                <a16:creationId xmlns="" xmlns:a16="http://schemas.microsoft.com/office/drawing/2014/main" id="{C4A4A771-1924-4ED2-8D98-805E0303AF2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White" preserve="1">
  <p:cSld name="Quote - White">
    <p:bg>
      <p:bgPr>
        <a:solidFill>
          <a:srgbClr val="FFFFFF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5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5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14" name="Google Shape;314;p34"/>
          <p:cNvSpPr txBox="1">
            <a:spLocks noGrp="1"/>
          </p:cNvSpPr>
          <p:nvPr>
            <p:ph type="ctrTitle"/>
          </p:nvPr>
        </p:nvSpPr>
        <p:spPr>
          <a:xfrm>
            <a:off x="354650" y="332075"/>
            <a:ext cx="6660000" cy="1470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15" name="Google Shape;315;p34"/>
          <p:cNvSpPr txBox="1">
            <a:spLocks noGrp="1"/>
          </p:cNvSpPr>
          <p:nvPr>
            <p:ph type="subTitle" idx="1"/>
          </p:nvPr>
        </p:nvSpPr>
        <p:spPr>
          <a:xfrm>
            <a:off x="354643" y="1938925"/>
            <a:ext cx="55509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16" name="Google Shape;31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C36AD0FE-35CE-43C6-93B0-4E70F183F0A4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Black" preserve="1">
  <p:cSld name="Quote - Black">
    <p:bg>
      <p:bgPr>
        <a:solidFill>
          <a:srgbClr val="000000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35"/>
          <p:cNvPicPr preferRelativeResize="0"/>
          <p:nvPr/>
        </p:nvPicPr>
        <p:blipFill rotWithShape="1">
          <a:blip r:embed="rId2">
            <a:alphaModFix amt="60000"/>
          </a:blip>
          <a:srcRect l="19" r="19"/>
          <a:stretch/>
        </p:blipFill>
        <p:spPr>
          <a:xfrm>
            <a:off x="926" y="0"/>
            <a:ext cx="91422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5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5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1" name="Google Shape;321;p35"/>
          <p:cNvSpPr txBox="1">
            <a:spLocks noGrp="1"/>
          </p:cNvSpPr>
          <p:nvPr>
            <p:ph type="ctrTitle"/>
          </p:nvPr>
        </p:nvSpPr>
        <p:spPr>
          <a:xfrm>
            <a:off x="354650" y="332075"/>
            <a:ext cx="6660000" cy="1470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22" name="Google Shape;322;p35"/>
          <p:cNvSpPr txBox="1">
            <a:spLocks noGrp="1"/>
          </p:cNvSpPr>
          <p:nvPr>
            <p:ph type="subTitle" idx="1"/>
          </p:nvPr>
        </p:nvSpPr>
        <p:spPr>
          <a:xfrm>
            <a:off x="354643" y="1938925"/>
            <a:ext cx="55509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23" name="Google Shape;3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319FCA7F-1B7F-486D-A9D7-F0A5AEF55E9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- Black" preserve="1">
  <p:cSld name="Thank you - Black">
    <p:bg>
      <p:bgPr>
        <a:solidFill>
          <a:srgbClr val="000000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36"/>
          <p:cNvPicPr preferRelativeResize="0"/>
          <p:nvPr/>
        </p:nvPicPr>
        <p:blipFill rotWithShape="1">
          <a:blip r:embed="rId2">
            <a:alphaModFix amt="58999"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8" name="Google Shape;328;p36"/>
          <p:cNvSpPr txBox="1"/>
          <p:nvPr/>
        </p:nvSpPr>
        <p:spPr>
          <a:xfrm>
            <a:off x="354650" y="1959975"/>
            <a:ext cx="40131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Thank you.</a:t>
            </a:r>
            <a:endParaRPr sz="1900" b="1" dirty="0"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36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 b="1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30" name="Google Shape;330;p36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31" name="Google Shape;3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0B97A9FD-6F8F-4FF2-A235-3A20D83D2829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- White" preserve="1">
  <p:cSld name="Thank you - White">
    <p:bg>
      <p:bgPr>
        <a:solidFill>
          <a:srgbClr val="FFFFFF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36" name="Google Shape;336;p37"/>
          <p:cNvSpPr txBox="1"/>
          <p:nvPr/>
        </p:nvSpPr>
        <p:spPr>
          <a:xfrm>
            <a:off x="354650" y="1959975"/>
            <a:ext cx="29523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Thank you.</a:t>
            </a:r>
            <a:endParaRPr sz="1900" b="1" dirty="0"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37" name="Google Shape;337;p37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 b="1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38" name="Google Shape;338;p37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39" name="Google Shape;3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7C865029-5FF0-45B6-A996-D10F259528C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- black" preserve="1">
  <p:cSld name="End slide - black">
    <p:bg>
      <p:bgPr>
        <a:solidFill>
          <a:srgbClr val="000000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38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44" name="Google Shape;344;p38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 b="1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45" name="Google Shape;345;p38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46" name="Google Shape;34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B86BEB0A-EBF8-47C7-AE28-92E637EA3A10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- white" preserve="1">
  <p:cSld name="End slide - white">
    <p:bg>
      <p:bgPr>
        <a:solidFill>
          <a:srgbClr val="FFFFFF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1" name="Google Shape;351;p39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 b="1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52" name="Google Shape;352;p39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53" name="Google Shape;35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4621E770-B622-484E-8B05-BA774171B7A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3111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Char char="■"/>
              <a:defRPr sz="1300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Montserrat"/>
              <a:buChar char="⎼"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 sz="1000"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⎼"/>
              <a:defRPr sz="1000"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⎼"/>
              <a:defRPr sz="10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  <p:sldLayoutId id="2147484120" r:id="rId14"/>
    <p:sldLayoutId id="2147484121" r:id="rId15"/>
    <p:sldLayoutId id="2147484122" r:id="rId16"/>
    <p:sldLayoutId id="2147484123" r:id="rId17"/>
    <p:sldLayoutId id="2147484124" r:id="rId18"/>
    <p:sldLayoutId id="2147484125" r:id="rId19"/>
    <p:sldLayoutId id="2147484126" r:id="rId20"/>
    <p:sldLayoutId id="2147484127" r:id="rId21"/>
    <p:sldLayoutId id="2147484128" r:id="rId22"/>
    <p:sldLayoutId id="2147484129" r:id="rId23"/>
    <p:sldLayoutId id="2147484130" r:id="rId24"/>
    <p:sldLayoutId id="2147484131" r:id="rId25"/>
    <p:sldLayoutId id="2147484132" r:id="rId26"/>
    <p:sldLayoutId id="2147484133" r:id="rId27"/>
    <p:sldLayoutId id="2147484134" r:id="rId28"/>
    <p:sldLayoutId id="2147484135" r:id="rId29"/>
    <p:sldLayoutId id="2147484136" r:id="rId30"/>
    <p:sldLayoutId id="2147484137" r:id="rId31"/>
    <p:sldLayoutId id="2147484138" r:id="rId32"/>
    <p:sldLayoutId id="2147484139" r:id="rId33"/>
    <p:sldLayoutId id="2147484140" r:id="rId34"/>
    <p:sldLayoutId id="2147484141" r:id="rId35"/>
    <p:sldLayoutId id="2147484142" r:id="rId36"/>
    <p:sldLayoutId id="2147484143" r:id="rId37"/>
    <p:sldLayoutId id="2147484144" r:id="rId3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74320" marR="0" lvl="0" indent="-27432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4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8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7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3.wmf"/><Relationship Id="rId5" Type="http://schemas.openxmlformats.org/officeDocument/2006/relationships/image" Target="../media/image52.gif"/><Relationship Id="rId4" Type="http://schemas.openxmlformats.org/officeDocument/2006/relationships/image" Target="../media/image51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8.wmf"/><Relationship Id="rId5" Type="http://schemas.openxmlformats.org/officeDocument/2006/relationships/image" Target="../media/image57.gif"/><Relationship Id="rId4" Type="http://schemas.openxmlformats.org/officeDocument/2006/relationships/image" Target="../media/image56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66.gif"/><Relationship Id="rId4" Type="http://schemas.openxmlformats.org/officeDocument/2006/relationships/image" Target="../media/image65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9.gi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gif"/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79512" y="2013343"/>
            <a:ext cx="4227900" cy="918447"/>
          </a:xfrm>
        </p:spPr>
        <p:txBody>
          <a:bodyPr/>
          <a:lstStyle/>
          <a:p>
            <a:pPr eaLnBrk="1" hangingPunct="1">
              <a:lnSpc>
                <a:spcPct val="80000"/>
              </a:lnSpc>
              <a:tabLst>
                <a:tab pos="508000" algn="l"/>
              </a:tabLst>
            </a:pPr>
            <a:r>
              <a:rPr lang="en-US" sz="4900" dirty="0">
                <a:latin typeface="Montserrat" panose="00000500000000000000" pitchFamily="2" charset="0"/>
              </a:rPr>
              <a:t>Top4Top 2.0 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54650" y="3018824"/>
            <a:ext cx="4217350" cy="345014"/>
          </a:xfrm>
        </p:spPr>
        <p:txBody>
          <a:bodyPr tIns="0" bIns="0"/>
          <a:lstStyle/>
          <a:p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Anno </a:t>
            </a:r>
            <a:r>
              <a:rPr lang="it-IT" dirty="0" smtClean="0">
                <a:solidFill>
                  <a:schemeClr val="tx1"/>
                </a:solidFill>
                <a:latin typeface="Montserrat" panose="00000500000000000000" pitchFamily="2" charset="0"/>
              </a:rPr>
              <a:t>19°-  </a:t>
            </a:r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n° </a:t>
            </a:r>
            <a:r>
              <a:rPr lang="it-IT" dirty="0" smtClean="0">
                <a:solidFill>
                  <a:schemeClr val="tx1"/>
                </a:solidFill>
                <a:latin typeface="Montserrat" panose="00000500000000000000" pitchFamily="2" charset="0"/>
              </a:rPr>
              <a:t>01 </a:t>
            </a:r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– </a:t>
            </a:r>
            <a:r>
              <a:rPr lang="it-IT" dirty="0" smtClean="0">
                <a:solidFill>
                  <a:schemeClr val="tx1"/>
                </a:solidFill>
                <a:latin typeface="Montserrat" panose="00000500000000000000" pitchFamily="2" charset="0"/>
              </a:rPr>
              <a:t>Gennaio 2023</a:t>
            </a:r>
            <a:endParaRPr lang="en-US" sz="2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295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251520" y="890435"/>
            <a:ext cx="7584258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800" b="0" kern="1200" baseline="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defTabSz="569913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20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l" defTabSz="457200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8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l" defTabSz="211138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6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l" defTabSz="457200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6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fatturati della distribuzione: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a rete </a:t>
            </a: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corrente 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(Totale </a:t>
            </a: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Negozio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)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a rete costante (parità)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Canali: </a:t>
            </a:r>
            <a:r>
              <a:rPr lang="it-IT" sz="1050" b="0" dirty="0">
                <a:solidFill>
                  <a:schemeClr val="tx1"/>
                </a:solidFill>
                <a:latin typeface="Montserrat" panose="00000500000000000000" pitchFamily="2" charset="0"/>
              </a:rPr>
              <a:t>Omnichannel – Ip+Sup+Lis - Iper&gt;4500 , Iper 2500-4500 , Super , Lib Serv , Discount , Specialisti </a:t>
            </a:r>
            <a:r>
              <a:rPr lang="it-IT" sz="1050" b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Drug, Ecommerce</a:t>
            </a:r>
            <a:endParaRPr lang="it-IT" sz="1050" b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Le aree geografiche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Settori merceologici</a:t>
            </a:r>
          </a:p>
          <a:p>
            <a:pPr lvl="1">
              <a:spcBef>
                <a:spcPts val="400"/>
              </a:spcBef>
            </a:pPr>
            <a:endParaRPr lang="it-IT" sz="11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endParaRPr lang="it-IT" sz="11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beni FRESCO (PI+PV)</a:t>
            </a:r>
          </a:p>
          <a:p>
            <a:endParaRPr lang="it-IT" sz="1600" b="1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beni GROCERY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delle vendite a valore e volume: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Canali: </a:t>
            </a:r>
            <a:r>
              <a:rPr lang="it-IT" sz="1050" b="0" dirty="0">
                <a:solidFill>
                  <a:schemeClr val="tx1"/>
                </a:solidFill>
                <a:latin typeface="Montserrat" panose="00000500000000000000" pitchFamily="2" charset="0"/>
              </a:rPr>
              <a:t>Omnichannel – Ip+Sup+Lis - Iper&gt;4500 , Iper 2500-4500 , Super , Lib Serv , Discount , Specialisti Drug, Ecommerce </a:t>
            </a:r>
            <a:endParaRPr lang="it-IT" sz="1050" b="0" dirty="0" smtClean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Le 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aree e le regioni (I+S)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Settori merceologici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Categorie: top e bottom trend</a:t>
            </a:r>
          </a:p>
          <a:p>
            <a:pPr lvl="1"/>
            <a:endParaRPr lang="it-IT" sz="1600" u="sng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/>
            <a:endParaRPr lang="it-IT" sz="18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8CA7DF69-BE60-43CF-BBC5-5DF2E1DB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Contenuti</a:t>
            </a:r>
            <a:endParaRPr lang="x-none" sz="2000" dirty="0">
              <a:latin typeface="Montserrat" panose="00000500000000000000" pitchFamily="2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="" xmlns:a16="http://schemas.microsoft.com/office/drawing/2014/main" id="{3DFBF9A6-A84B-4545-BBD9-1F9C7EFA8516}"/>
              </a:ext>
            </a:extLst>
          </p:cNvPr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</p:spTree>
    <p:extLst>
      <p:ext uri="{BB962C8B-B14F-4D97-AF65-F5344CB8AC3E}">
        <p14:creationId xmlns:p14="http://schemas.microsoft.com/office/powerpoint/2010/main" val="3347957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/>
          </p:cNvSpPr>
          <p:nvPr>
            <p:ph type="subTitle" idx="2"/>
          </p:nvPr>
        </p:nvSpPr>
        <p:spPr>
          <a:xfrm>
            <a:off x="673704" y="819298"/>
            <a:ext cx="8434800" cy="2904580"/>
          </a:xfrm>
        </p:spPr>
        <p:txBody>
          <a:bodyPr/>
          <a:lstStyle/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I prezzi</a:t>
            </a:r>
          </a:p>
          <a:p>
            <a:pPr lvl="1" eaLnBrk="1" hangingPunct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Prezzi medi, inflazione e variazioni di mix</a:t>
            </a:r>
          </a:p>
          <a:p>
            <a:pPr lvl="1" eaLnBrk="1" hangingPunct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Le variazioni sulla scala prezzi</a:t>
            </a:r>
          </a:p>
          <a:p>
            <a:pPr lvl="1" eaLnBrk="1" hangingPunct="1"/>
            <a:endParaRPr lang="it-IT" sz="16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Le promozioni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Utilizzo della leva promozionale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Tipologie promozionali</a:t>
            </a:r>
          </a:p>
          <a:p>
            <a:pPr lvl="1" eaLnBrk="1" hangingPunct="1"/>
            <a:endParaRPr lang="it-IT" sz="14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Assortimenti, marca del distributore e marca industriale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Nuovi prodotti: numerosità e contributo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Andamento delle vendite per tipologia di marca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La marca del distributore: quota e posizionamento di prezzo</a:t>
            </a:r>
          </a:p>
          <a:p>
            <a:pPr lvl="1"/>
            <a:endParaRPr lang="it-IT" sz="1050" b="1" kern="1200" dirty="0">
              <a:solidFill>
                <a:schemeClr val="tx1"/>
              </a:solidFill>
              <a:latin typeface="Montserrat" panose="00000500000000000000" pitchFamily="2" charset="0"/>
              <a:ea typeface="ＭＳ Ｐゴシック" charset="0"/>
              <a:cs typeface="+mn-cs"/>
            </a:endParaRPr>
          </a:p>
          <a:p>
            <a:pPr lvl="1"/>
            <a:endParaRPr lang="en-GB" sz="1050" b="1" kern="1200" dirty="0">
              <a:solidFill>
                <a:schemeClr val="tx1"/>
              </a:solidFill>
              <a:latin typeface="Montserrat" panose="00000500000000000000" pitchFamily="2" charset="0"/>
              <a:ea typeface="ＭＳ Ｐゴシック" charset="0"/>
              <a:cs typeface="+mn-cs"/>
            </a:endParaRPr>
          </a:p>
        </p:txBody>
      </p:sp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itle 2">
            <a:extLst>
              <a:ext uri="{FF2B5EF4-FFF2-40B4-BE49-F238E27FC236}">
                <a16:creationId xmlns="" xmlns:a16="http://schemas.microsoft.com/office/drawing/2014/main" id="{D9EF322F-DF6B-4974-89CB-CAE1DEC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Contenuti</a:t>
            </a:r>
            <a:endParaRPr lang="x-none" sz="20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255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itle 2">
            <a:extLst>
              <a:ext uri="{FF2B5EF4-FFF2-40B4-BE49-F238E27FC236}">
                <a16:creationId xmlns="" xmlns:a16="http://schemas.microsoft.com/office/drawing/2014/main" id="{D9EF322F-DF6B-4974-89CB-CAE1DEC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Le fonti</a:t>
            </a:r>
            <a:endParaRPr lang="x-none" sz="2000" dirty="0">
              <a:latin typeface="Montserrat" panose="00000500000000000000" pitchFamily="2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="" xmlns:a16="http://schemas.microsoft.com/office/drawing/2014/main" id="{0527A388-4904-4467-B2A0-B05D9C53E0F5}"/>
              </a:ext>
            </a:extLst>
          </p:cNvPr>
          <p:cNvSpPr txBox="1">
            <a:spLocks/>
          </p:cNvSpPr>
          <p:nvPr/>
        </p:nvSpPr>
        <p:spPr>
          <a:xfrm>
            <a:off x="351061" y="699542"/>
            <a:ext cx="8159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Clr>
                <a:schemeClr val="accent5"/>
              </a:buClr>
              <a:buSzPts val="1500"/>
              <a:buNone/>
            </a:pPr>
            <a:r>
              <a:rPr lang="it-IT" sz="1400" b="1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Trade*Mis - Totale Negozio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Servizio a Totale Fatturato, si arricchisce delle merceologie non food e dei freschi a peso variabile, con livello massimo di dettaglio al comparto.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La composizione del venduto, a rete corrente, copre totalmente le aree merceologiche del Fresco, Tessile, Bazar Pesante e Bazar Leggero. Fornisce quindi un’informazione ampia e articolata sull’andamento complessivo del punto di vendita.</a:t>
            </a:r>
          </a:p>
          <a:p>
            <a:pPr lvl="1">
              <a:buSzPts val="1800"/>
            </a:pPr>
            <a:endParaRPr lang="it-IT" sz="1100" kern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0" indent="0">
              <a:buSzPts val="1800"/>
              <a:buNone/>
            </a:pPr>
            <a:r>
              <a:rPr lang="it-IT" altLang="zh-TW" sz="1100" b="1" kern="0" dirty="0">
                <a:solidFill>
                  <a:schemeClr val="tx1"/>
                </a:solidFill>
                <a:latin typeface="Montserrat" panose="00000500000000000000" pitchFamily="2" charset="0"/>
                <a:ea typeface="Avenir Next LT Pro" panose="020B0504020202020204" pitchFamily="34" charset="0"/>
                <a:cs typeface="Avenir Next LT Pro" panose="020B0504020202020204" pitchFamily="34" charset="0"/>
              </a:rPr>
              <a:t>                             </a:t>
            </a:r>
            <a:endParaRPr lang="en-US" altLang="zh-TW" sz="1100" b="1" kern="0" dirty="0">
              <a:solidFill>
                <a:schemeClr val="tx1"/>
              </a:solidFill>
              <a:latin typeface="Montserrat" panose="00000500000000000000" pitchFamily="2" charset="0"/>
              <a:ea typeface="Avenir Next LT Pro" panose="020B0504020202020204" pitchFamily="34" charset="0"/>
              <a:cs typeface="Avenir Next LT Pro" panose="020B0504020202020204" pitchFamily="34" charset="0"/>
            </a:endParaRP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Il trend di mercato è calcolato su basi comuni (like for like) e fornisce un’indicazione di andamento dei mercati a parità di rete, depurando gli effetti di crescita legati alle nuove aperture.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Le stime di crescita sono riferite al Totale Fatturato realizzato dai punti di vendita presi in esame, comprese le merceologie Non Food e Fresco Peso Variabile.</a:t>
            </a:r>
          </a:p>
          <a:p>
            <a:pPr>
              <a:buSzPts val="1800"/>
            </a:pPr>
            <a:endParaRPr lang="it-IT" sz="1100" b="1" kern="0" dirty="0">
              <a:solidFill>
                <a:schemeClr val="tx1"/>
              </a:solidFill>
              <a:latin typeface="Montserrat" panose="00000500000000000000" pitchFamily="2" charset="0"/>
              <a:ea typeface="Avenir Next LT Pro" panose="020B0504020202020204" pitchFamily="34" charset="0"/>
              <a:cs typeface="Avenir Next LT Pro" panose="020B0504020202020204" pitchFamily="34" charset="0"/>
            </a:endParaRPr>
          </a:p>
          <a:p>
            <a:pPr marL="0" indent="0">
              <a:buClr>
                <a:schemeClr val="accent5"/>
              </a:buClr>
              <a:buSzPts val="1500"/>
              <a:buNone/>
            </a:pPr>
            <a:r>
              <a:rPr lang="it-IT" sz="1400" b="1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Trade*Mis – FMCG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Sistema informativo di Marketing, a rete corrente, che permette di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GB" sz="1100" kern="0" dirty="0" err="1">
                <a:solidFill>
                  <a:schemeClr val="tx1"/>
                </a:solidFill>
                <a:latin typeface="Montserrat" panose="00000500000000000000" pitchFamily="2" charset="0"/>
              </a:rPr>
              <a:t>confronta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re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le performance del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distributore 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con il </a:t>
            </a:r>
            <a:r>
              <a:rPr lang="en-GB" sz="1100" kern="0" dirty="0" err="1">
                <a:solidFill>
                  <a:schemeClr val="tx1"/>
                </a:solidFill>
                <a:latin typeface="Montserrat" panose="00000500000000000000" pitchFamily="2" charset="0"/>
              </a:rPr>
              <a:t>mercato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di riferimento relativamente al Grocery confezionato.</a:t>
            </a:r>
            <a:endParaRPr lang="en-GB" sz="1100" kern="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56268AA-B8C8-4CF6-8957-0E55A3DC9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427734"/>
            <a:ext cx="1455403" cy="41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6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5348" y="627534"/>
            <a:ext cx="8159100" cy="4176464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lIns="91426" tIns="45713" rIns="91426" bIns="45713"/>
          <a:lstStyle/>
          <a:p>
            <a:pPr marL="285750" indent="-285750" algn="just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Gennaio 2023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 fatturati della distribuzione a Totale Italia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Omnichannel fanno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registrare un trend positivo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(+8,1%)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rispetto alle performance dell’anno scorso. Crescono tutti i format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distributivi,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con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Liberi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Servizi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(+5,9%),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Supermercati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(+6,7%),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Iper&gt;4.500mq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(+9,7%),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Superstore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(+9,3%),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Discount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(+9,7%), gli Specialisti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Drug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(+15%), ad eccezione dell’ Ecommerce (-2,1%).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parità di rete, il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Gennaio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positivo a Totale Italia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Omnichannel (+6,5%)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per tutti i canali: Liberi Servizi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(+5,5%),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Supermercati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(+6,1%),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Superstore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(+6,1%) , Discount (+8%), Specialisti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Drug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(+9,5%), Iper&gt;4500mq (+8,1%) ad eccezione dell’Ecommerce (-2,7%).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negozio, si registrano i seguenti trend:  Fresco (PI+PV)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(+5,9%),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LCC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(+9,8%)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No Food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(+6%).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Il Fresco (PI+PV) risulta in crescita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nella maggior parte dei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format distributivi, con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Ecommerce (-16,9%)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Iper&gt;4500 (+8,7%)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che registrano rispettivamente il trend peggiore e migliore. A totale canali, le categorie più dinamiche sono state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Formaggi(+14,5%)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Pane &amp; Pasticceria &amp; Pasta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(+17,5%),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mentre cala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la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Pescheria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(-3,8%).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Relativamente al grocery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Totale Italia Omnichannel,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l’andamento a valore sul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Gennaio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stato pari al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+8,1% (-6 %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volume). </a:t>
            </a:r>
          </a:p>
          <a:p>
            <a:pPr algn="just">
              <a:lnSpc>
                <a:spcPct val="90000"/>
              </a:lnSpc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Tra le aree merceologiche, nel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Gennaio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crescita è stata significativa nella categoria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Pets (18,2%)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Food Confezionato (+11,8%).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livello di categoria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, Fazzoletti di Carta, Carne Fresca PI e Zucchero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sono stati i top comparti merceologici sul mese.</a:t>
            </a: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Gennaio,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percentuale di vendite in promozione (totale Italia) si è attestata su un livello più basso rispetto allo stesso periodo del  2022 (21,7%, -1,2 pp).</a:t>
            </a: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L’ indice di inflazione a Gennaio è in leggera risalita rispetto al valore annuale (15,4%) a Totale Italia Omnichannel. Al netto di una variazione negativa di 0,4% del mix del carrello della spesa, la variazione dei prezzi è risultata pari a 15%.</a:t>
            </a: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Gennaio,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Marca del Distributore ha raggiunto la quota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22,7%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del LCC nel perimetro I+S+LS ed è stata pari al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31%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Italia Omnichannel. 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9552" y="195486"/>
            <a:ext cx="8167687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sz="2000" kern="0" smtClean="0">
                <a:latin typeface="Montserrat" panose="00000500000000000000" pitchFamily="2" charset="0"/>
              </a:rPr>
              <a:t>Key findings – Gennaio 2023</a:t>
            </a:r>
            <a:endParaRPr lang="en-GB" sz="2000" kern="0" dirty="0">
              <a:latin typeface="Montserrat" panose="00000500000000000000" pitchFamily="2" charset="0"/>
            </a:endParaRPr>
          </a:p>
        </p:txBody>
      </p:sp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</p:spTree>
    <p:extLst>
      <p:ext uri="{BB962C8B-B14F-4D97-AF65-F5344CB8AC3E}">
        <p14:creationId xmlns:p14="http://schemas.microsoft.com/office/powerpoint/2010/main" val="2478364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</p:spPr>
        <p:txBody>
          <a:bodyPr/>
          <a:lstStyle/>
          <a:p>
            <a:r>
              <a:rPr lang="it-IT" sz="3600" dirty="0" smtClean="0">
                <a:latin typeface="Montserrat" panose="00000500000000000000" pitchFamily="2" charset="0"/>
              </a:rPr>
              <a:t>Fatturati della distribuzione</a:t>
            </a:r>
            <a:endParaRPr lang="it-IT" sz="36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901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76" y="1347614"/>
            <a:ext cx="3970338" cy="298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7614"/>
            <a:ext cx="3968750" cy="298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42200" y="5715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"/>
              </a:spcBef>
            </a:pP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Fonte: </a:t>
            </a:r>
            <a:r>
              <a:rPr lang="it-IT" sz="800" kern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NielsenIQTrade*Mis </a:t>
            </a: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Totale Negozio</a:t>
            </a:r>
          </a:p>
        </p:txBody>
      </p: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52604850-D613-49E1-A4BB-E17A2C921D28}"/>
              </a:ext>
            </a:extLst>
          </p:cNvPr>
          <p:cNvSpPr txBox="1">
            <a:spLocks/>
          </p:cNvSpPr>
          <p:nvPr/>
        </p:nvSpPr>
        <p:spPr>
          <a:xfrm>
            <a:off x="448508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rete corrente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467544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nei canali</a:t>
            </a:r>
          </a:p>
        </p:txBody>
      </p:sp>
    </p:spTree>
    <p:extLst>
      <p:ext uri="{BB962C8B-B14F-4D97-AF65-F5344CB8AC3E}">
        <p14:creationId xmlns:p14="http://schemas.microsoft.com/office/powerpoint/2010/main" val="2040595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33947"/>
            <a:ext cx="4232276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655" y="1533947"/>
            <a:ext cx="3968750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"/>
              </a:spcBef>
            </a:pP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Fonte: </a:t>
            </a:r>
            <a:r>
              <a:rPr lang="it-IT" sz="800" kern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NielsenIQTrade*Mis </a:t>
            </a: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Totale Negozio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467544" y="967259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it-IT" kern="0" dirty="0">
              <a:latin typeface="Montserrat" panose="00000500000000000000" pitchFamily="2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2566E042-A671-4438-B158-A93A62EC6E81}"/>
              </a:ext>
            </a:extLst>
          </p:cNvPr>
          <p:cNvSpPr txBox="1">
            <a:spLocks/>
          </p:cNvSpPr>
          <p:nvPr/>
        </p:nvSpPr>
        <p:spPr>
          <a:xfrm>
            <a:off x="467544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rete corrente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467544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per area geografica</a:t>
            </a:r>
          </a:p>
        </p:txBody>
      </p:sp>
    </p:spTree>
    <p:extLst>
      <p:ext uri="{BB962C8B-B14F-4D97-AF65-F5344CB8AC3E}">
        <p14:creationId xmlns:p14="http://schemas.microsoft.com/office/powerpoint/2010/main" val="904569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A parita’ di rete</a:t>
            </a:r>
          </a:p>
        </p:txBody>
      </p:sp>
    </p:spTree>
    <p:extLst>
      <p:ext uri="{BB962C8B-B14F-4D97-AF65-F5344CB8AC3E}">
        <p14:creationId xmlns:p14="http://schemas.microsoft.com/office/powerpoint/2010/main" val="2247352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23" y="1491630"/>
            <a:ext cx="3970338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040" y="1491630"/>
            <a:ext cx="4241800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Variazione a valore vs anno precedente nei canali a rete costante</a:t>
            </a:r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7050E691-B93C-464F-AB73-EC7B7749E6F1}"/>
              </a:ext>
            </a:extLst>
          </p:cNvPr>
          <p:cNvSpPr txBox="1">
            <a:spLocks/>
          </p:cNvSpPr>
          <p:nvPr/>
        </p:nvSpPr>
        <p:spPr>
          <a:xfrm>
            <a:off x="520516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parità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81190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9622"/>
            <a:ext cx="3968750" cy="268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26" y="1419622"/>
            <a:ext cx="3970338" cy="268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4D093DB3-9176-4F1A-83AB-7EA7E00201A3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parità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Variazione a valore vs anno precedente </a:t>
            </a:r>
            <a:r>
              <a:rPr lang="it-IT" dirty="0" smtClean="0"/>
              <a:t>nelle aree a </a:t>
            </a:r>
            <a:r>
              <a:rPr lang="it-IT" dirty="0"/>
              <a:t>rete costante</a:t>
            </a:r>
          </a:p>
        </p:txBody>
      </p:sp>
    </p:spTree>
    <p:extLst>
      <p:ext uri="{BB962C8B-B14F-4D97-AF65-F5344CB8AC3E}">
        <p14:creationId xmlns:p14="http://schemas.microsoft.com/office/powerpoint/2010/main" val="1057181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a parità - totale fatturato per gruppo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4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 smtClean="0"/>
              <a:t>Variazione </a:t>
            </a:r>
            <a:r>
              <a:rPr lang="it-IT" dirty="0"/>
              <a:t>a valore vs anno precedente a rete </a:t>
            </a:r>
            <a:r>
              <a:rPr lang="it-IT" dirty="0" smtClean="0"/>
              <a:t>costante</a:t>
            </a:r>
            <a:endParaRPr lang="it-IT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44" y="1275606"/>
            <a:ext cx="8710613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573616"/>
              </p:ext>
            </p:extLst>
          </p:nvPr>
        </p:nvGraphicFramePr>
        <p:xfrm>
          <a:off x="467544" y="4515966"/>
          <a:ext cx="8424946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3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8162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settori merceologici</a:t>
            </a:r>
          </a:p>
        </p:txBody>
      </p:sp>
    </p:spTree>
    <p:extLst>
      <p:ext uri="{BB962C8B-B14F-4D97-AF65-F5344CB8AC3E}">
        <p14:creationId xmlns:p14="http://schemas.microsoft.com/office/powerpoint/2010/main" val="231872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7614"/>
            <a:ext cx="3652838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347614"/>
            <a:ext cx="5688013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1746225"/>
            <a:ext cx="51435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425" y="1746225"/>
            <a:ext cx="51435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  <a:latin typeface="Montserrat" panose="00000500000000000000" pitchFamily="2" charset="0"/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251519" y="4587974"/>
            <a:ext cx="8454331" cy="41151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 Negozio  e  Grocery a Totale Italia</a:t>
            </a:r>
          </a:p>
          <a:p>
            <a:r>
              <a:rPr lang="it-IT" dirty="0"/>
              <a:t>FRESCHISSIMO= Peso Fisso + Peso Variabile dei Comparti: FRUTTA &amp; VERDURA, MACELLERIA &amp; POLLERIA, FORMAGGI, SALUMERIA,</a:t>
            </a:r>
          </a:p>
          <a:p>
            <a:r>
              <a:rPr lang="it-IT" dirty="0"/>
              <a:t>PANE &amp;PASTICCERIA &amp; PASTA, PESCHERIA e GASTRONOMIA.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88DB4C51-5D9B-4814-89E6-68AE547DD0FC}"/>
              </a:ext>
            </a:extLst>
          </p:cNvPr>
          <p:cNvCxnSpPr>
            <a:cxnSpLocks/>
          </p:cNvCxnSpPr>
          <p:nvPr/>
        </p:nvCxnSpPr>
        <p:spPr>
          <a:xfrm flipH="1">
            <a:off x="812802" y="3795886"/>
            <a:ext cx="7518397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settore - totale fatturato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309788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Fresco PI+PV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014424"/>
            <a:ext cx="2520280" cy="246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79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03598"/>
            <a:ext cx="3970338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03598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234320" y="4785996"/>
            <a:ext cx="5777840" cy="32403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Negozio</a:t>
            </a:r>
          </a:p>
        </p:txBody>
      </p:sp>
      <p:cxnSp>
        <p:nvCxnSpPr>
          <p:cNvPr id="7" name="Google Shape;2222;p136">
            <a:extLst>
              <a:ext uri="{FF2B5EF4-FFF2-40B4-BE49-F238E27FC236}">
                <a16:creationId xmlns="" xmlns:a16="http://schemas.microsoft.com/office/drawing/2014/main" id="{0AA5D2D8-85BA-4844-A683-92316ED62ED3}"/>
              </a:ext>
            </a:extLst>
          </p:cNvPr>
          <p:cNvCxnSpPr>
            <a:cxnSpLocks/>
          </p:cNvCxnSpPr>
          <p:nvPr/>
        </p:nvCxnSpPr>
        <p:spPr>
          <a:xfrm flipH="1">
            <a:off x="395536" y="1923678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fresco (PI+PV) - i canali 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563688"/>
            <a:ext cx="47942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199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7614"/>
            <a:ext cx="3887788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886" y="1347614"/>
            <a:ext cx="3889376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138" y="1707654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251520" y="4767994"/>
            <a:ext cx="5777840" cy="32403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 Negozio – Totale Italia</a:t>
            </a:r>
          </a:p>
        </p:txBody>
      </p:sp>
      <p:cxnSp>
        <p:nvCxnSpPr>
          <p:cNvPr id="8" name="Google Shape;2222;p136">
            <a:extLst>
              <a:ext uri="{FF2B5EF4-FFF2-40B4-BE49-F238E27FC236}">
                <a16:creationId xmlns="" xmlns:a16="http://schemas.microsoft.com/office/drawing/2014/main" id="{F0B439E8-97F8-4238-9C74-864C0790E239}"/>
              </a:ext>
            </a:extLst>
          </p:cNvPr>
          <p:cNvCxnSpPr>
            <a:cxnSpLocks/>
          </p:cNvCxnSpPr>
          <p:nvPr/>
        </p:nvCxnSpPr>
        <p:spPr>
          <a:xfrm flipH="1">
            <a:off x="611560" y="1995686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per area merceologica 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375947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75606"/>
            <a:ext cx="3789363" cy="302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275606"/>
            <a:ext cx="4310063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26977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345" y="1726977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78336" y="4659982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  <a:sym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</a:t>
            </a:r>
          </a:p>
          <a:p>
            <a:r>
              <a:rPr lang="it-IT" dirty="0"/>
              <a:t>(Famiglie con incidenza sul fatturato &gt;= 0.5%)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per </a:t>
            </a:r>
            <a:r>
              <a:rPr lang="it-IT" sz="1800" b="1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famiglia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1572092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subTitle" idx="1"/>
          </p:nvPr>
        </p:nvSpPr>
        <p:spPr>
          <a:xfrm>
            <a:off x="354650" y="4587974"/>
            <a:ext cx="2345142" cy="453838"/>
          </a:xfrm>
        </p:spPr>
        <p:txBody>
          <a:bodyPr/>
          <a:lstStyle/>
          <a:p>
            <a:pPr marL="274320" indent="-274320">
              <a:spcBef>
                <a:spcPts val="60"/>
              </a:spcBef>
              <a:buClr>
                <a:srgbClr val="000000"/>
              </a:buClr>
              <a:buFont typeface="Arial"/>
            </a:pP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Fonte: </a:t>
            </a:r>
            <a:r>
              <a:rPr lang="it-IT" sz="800" dirty="0" smtClean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NielsenIQTrade*Mis </a:t>
            </a: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Totale Negozio</a:t>
            </a:r>
          </a:p>
          <a:p>
            <a:pPr marL="274320" indent="-274320">
              <a:spcBef>
                <a:spcPts val="60"/>
              </a:spcBef>
              <a:buClr>
                <a:srgbClr val="000000"/>
              </a:buClr>
              <a:buFont typeface="Arial"/>
            </a:pP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(Famiglie con incidenza sul fatturato &gt;= 0.5%)</a:t>
            </a: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7" y="1131590"/>
            <a:ext cx="3959226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713" y="1131590"/>
            <a:ext cx="4002088" cy="307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08" y="1562323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345" y="1582961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bottom per famiglia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3477255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378336" y="4858004"/>
            <a:ext cx="5777840" cy="162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  <a:sym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dirty="0"/>
              <a:t>Source: </a:t>
            </a:r>
            <a:r>
              <a:rPr lang="it-IT" dirty="0" smtClean="0"/>
              <a:t>NielsenIQTrade*Mis  </a:t>
            </a:r>
            <a:r>
              <a:rPr lang="it-IT" dirty="0"/>
              <a:t>Totale Negozio - </a:t>
            </a:r>
            <a:r>
              <a:rPr lang="it-IT" dirty="0" smtClean="0"/>
              <a:t>Omnichannel</a:t>
            </a:r>
            <a:endParaRPr lang="it-IT" dirty="0"/>
          </a:p>
        </p:txBody>
      </p:sp>
      <p:sp>
        <p:nvSpPr>
          <p:cNvPr id="5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Trend – fresco (PI+PV) per regione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7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868832"/>
            <a:ext cx="9073009" cy="5329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7751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prodotti grocery</a:t>
            </a:r>
          </a:p>
        </p:txBody>
      </p:sp>
    </p:spTree>
    <p:extLst>
      <p:ext uri="{BB962C8B-B14F-4D97-AF65-F5344CB8AC3E}">
        <p14:creationId xmlns:p14="http://schemas.microsoft.com/office/powerpoint/2010/main" val="726494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757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757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4264025"/>
            <a:ext cx="30670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4267200"/>
            <a:ext cx="29718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Trend Vendite a PREZZI COSTANTI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CC84314B-F168-4D4F-ABC7-CBF4F8D504AD}"/>
              </a:ext>
            </a:extLst>
          </p:cNvPr>
          <p:cNvCxnSpPr>
            <a:cxnSpLocks/>
          </p:cNvCxnSpPr>
          <p:nvPr/>
        </p:nvCxnSpPr>
        <p:spPr>
          <a:xfrm flipH="1">
            <a:off x="539552" y="1707654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totale grocery - i canali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  <p:pic>
        <p:nvPicPr>
          <p:cNvPr id="1034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1419225"/>
            <a:ext cx="43180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573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9582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9582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4337050"/>
            <a:ext cx="3152776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4333875"/>
            <a:ext cx="3152776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78336" y="4731990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Trend Vendite a PREZZI COSTANTI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C64FF634-A3E6-4012-A259-1489C047B811}"/>
              </a:ext>
            </a:extLst>
          </p:cNvPr>
          <p:cNvCxnSpPr>
            <a:cxnSpLocks/>
          </p:cNvCxnSpPr>
          <p:nvPr/>
        </p:nvCxnSpPr>
        <p:spPr>
          <a:xfrm flipH="1">
            <a:off x="589365" y="2067694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totale grocery per area geografica 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  <p:pic>
        <p:nvPicPr>
          <p:cNvPr id="1044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5" y="1531938"/>
            <a:ext cx="487363" cy="3387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8786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323528" y="4803998"/>
            <a:ext cx="3463885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Omnichannel</a:t>
            </a:r>
            <a:endParaRPr lang="it-IT" dirty="0"/>
          </a:p>
        </p:txBody>
      </p:sp>
      <p:sp>
        <p:nvSpPr>
          <p:cNvPr id="5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123478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Trend – tot grocery per regione</a:t>
            </a:r>
            <a:endParaRPr lang="it-IT" sz="1800" b="1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539552" y="483518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19857"/>
            <a:ext cx="9361039" cy="549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919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11" y="1331347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31347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709241"/>
            <a:ext cx="4953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463" y="1707654"/>
            <a:ext cx="4953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803998"/>
            <a:ext cx="577784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- Totale Italia</a:t>
            </a:r>
          </a:p>
          <a:p>
            <a:r>
              <a:rPr lang="it-IT" dirty="0"/>
              <a:t>* Trend Vendite a PREZZI COSTANTI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59832" y="1275606"/>
            <a:ext cx="72000" cy="7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100">
              <a:latin typeface="Montserrat" panose="00000500000000000000" pitchFamily="2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203848" y="1218838"/>
            <a:ext cx="7902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it-IT" sz="1200" dirty="0">
                <a:latin typeface="Montserrat" panose="00000500000000000000" pitchFamily="2" charset="0"/>
              </a:rPr>
              <a:t>Var Valore</a:t>
            </a:r>
            <a:endParaRPr lang="en-US" sz="1200" dirty="0">
              <a:latin typeface="Montserrat" panose="000005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D1C231E-8167-4761-92C3-84A4E5558946}"/>
              </a:ext>
            </a:extLst>
          </p:cNvPr>
          <p:cNvSpPr/>
          <p:nvPr/>
        </p:nvSpPr>
        <p:spPr>
          <a:xfrm>
            <a:off x="4932040" y="1477476"/>
            <a:ext cx="21602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7B726C0-9EA8-479D-B479-ADBC265CF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264" y="1315680"/>
            <a:ext cx="72000" cy="7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100">
              <a:latin typeface="Montserrat" panose="00000500000000000000" pitchFamily="2" charset="0"/>
            </a:endParaRPr>
          </a:p>
        </p:txBody>
      </p:sp>
      <p:sp>
        <p:nvSpPr>
          <p:cNvPr id="13" name="Text Box 11">
            <a:extLst>
              <a:ext uri="{FF2B5EF4-FFF2-40B4-BE49-F238E27FC236}">
                <a16:creationId xmlns="" xmlns:a16="http://schemas.microsoft.com/office/drawing/2014/main" id="{8045BCFE-766D-4F75-A75F-107553D5F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1259347"/>
            <a:ext cx="7902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it-IT" sz="1200" dirty="0">
                <a:latin typeface="Montserrat" panose="00000500000000000000" pitchFamily="2" charset="0"/>
              </a:rPr>
              <a:t>Var Valore</a:t>
            </a:r>
            <a:endParaRPr lang="en-US" sz="1200" dirty="0">
              <a:latin typeface="Montserrat" panose="00000500000000000000" pitchFamily="2" charset="0"/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delle aree merceologiche – totale grocery</a:t>
            </a:r>
          </a:p>
        </p:txBody>
      </p:sp>
      <p:sp>
        <p:nvSpPr>
          <p:cNvPr id="15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2987158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75606"/>
            <a:ext cx="4606926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75606"/>
            <a:ext cx="4270376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29271"/>
            <a:ext cx="495300" cy="340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386" y="1827684"/>
            <a:ext cx="495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063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Italia</a:t>
            </a:r>
          </a:p>
          <a:p>
            <a:r>
              <a:rPr lang="it-IT" dirty="0"/>
              <a:t>(Categorie con incidenza sul Grocery &gt;= 0.2%)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categoria - top ten del mese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28228307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697" y="1347614"/>
            <a:ext cx="3959226" cy="332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41" y="1347614"/>
            <a:ext cx="3900488" cy="332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1" y="1827683"/>
            <a:ext cx="495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213" y="1827683"/>
            <a:ext cx="495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063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Italia</a:t>
            </a:r>
          </a:p>
          <a:p>
            <a:r>
              <a:rPr lang="it-IT" dirty="0"/>
              <a:t>(Categorie con incidenza sul Grocery &gt;= 0.2%)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categoria - bottom ten del mese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599543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prezzi</a:t>
            </a:r>
          </a:p>
        </p:txBody>
      </p:sp>
    </p:spTree>
    <p:extLst>
      <p:ext uri="{BB962C8B-B14F-4D97-AF65-F5344CB8AC3E}">
        <p14:creationId xmlns:p14="http://schemas.microsoft.com/office/powerpoint/2010/main" val="1691268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126901"/>
            <a:ext cx="8167687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en-US" sz="1800" kern="1200" smtClean="0">
                <a:solidFill>
                  <a:schemeClr val="tx1"/>
                </a:solidFill>
                <a:latin typeface="Montserrat" panose="00000500000000000000" pitchFamily="2" charset="0"/>
                <a:cs typeface="Arial"/>
              </a:rPr>
              <a:t>Lettura degli indicatori</a:t>
            </a:r>
            <a:endParaRPr lang="en-US" sz="1800" kern="1200" dirty="0">
              <a:solidFill>
                <a:schemeClr val="tx1"/>
              </a:solidFill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568" y="1926357"/>
            <a:ext cx="2362200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Indicazione di </a:t>
            </a:r>
            <a:r>
              <a:rPr lang="it-IT" sz="1200" dirty="0">
                <a:solidFill>
                  <a:schemeClr val="tx1"/>
                </a:solidFill>
                <a:latin typeface="Montserrat" panose="00000500000000000000" pitchFamily="2" charset="0"/>
              </a:rPr>
              <a:t>come</a:t>
            </a:r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 varia il prezzo medio dei prodotti acquistati in funzione di... </a:t>
            </a:r>
            <a:endParaRPr lang="en-GB" sz="14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8168" y="1602507"/>
            <a:ext cx="2362200" cy="1409700"/>
          </a:xfrm>
          <a:prstGeom prst="rect">
            <a:avLst/>
          </a:prstGeom>
          <a:solidFill>
            <a:srgbClr val="D9D9D9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Come varia il prezzo per effetto di variazioni di scelta dei consumatori sui prodotti e sulle quantità acquistate</a:t>
            </a:r>
            <a:endParaRPr lang="en-GB" sz="14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10868" y="1383432"/>
            <a:ext cx="2362200" cy="1371600"/>
          </a:xfrm>
          <a:prstGeom prst="rect">
            <a:avLst/>
          </a:prstGeom>
          <a:solidFill>
            <a:srgbClr val="D9D9D9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Come varia il prezzo a parità di prodotti e quantità acquistate</a:t>
            </a:r>
          </a:p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(laspeyres)</a:t>
            </a:r>
          </a:p>
        </p:txBody>
      </p:sp>
      <p:sp>
        <p:nvSpPr>
          <p:cNvPr id="8" name="Rectangle 7"/>
          <p:cNvSpPr/>
          <p:nvPr/>
        </p:nvSpPr>
        <p:spPr>
          <a:xfrm>
            <a:off x="683568" y="161203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Variazioni dei prezzi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690168" y="1335807"/>
            <a:ext cx="533400" cy="266700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225675" y="2945532"/>
            <a:ext cx="533400" cy="266700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10868" y="105958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Inflazione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38168" y="307888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Variazioni di Mix</a:t>
            </a:r>
          </a:p>
        </p:txBody>
      </p:sp>
      <p:sp>
        <p:nvSpPr>
          <p:cNvPr id="1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  <a:latin typeface="Montserrat" panose="00000500000000000000" pitchFamily="2" charset="0"/>
              </a:rPr>
              <a:t>Top4Top</a:t>
            </a:r>
          </a:p>
        </p:txBody>
      </p:sp>
      <p:pic>
        <p:nvPicPr>
          <p:cNvPr id="14" name="Google Shape;825;p68">
            <a:extLst>
              <a:ext uri="{FF2B5EF4-FFF2-40B4-BE49-F238E27FC236}">
                <a16:creationId xmlns="" xmlns:a16="http://schemas.microsoft.com/office/drawing/2014/main" id="{7485F1A6-E2FE-477E-9F91-056211FF97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1160" y="3576354"/>
            <a:ext cx="661616" cy="6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Icon&#10;&#10;Description automatically generated with medium confidence">
            <a:extLst>
              <a:ext uri="{FF2B5EF4-FFF2-40B4-BE49-F238E27FC236}">
                <a16:creationId xmlns="" xmlns:a16="http://schemas.microsoft.com/office/drawing/2014/main" id="{495850FF-E2F7-4DB5-8222-AFAF2BFE1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836" y="3525092"/>
            <a:ext cx="792064" cy="792064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="" xmlns:a16="http://schemas.microsoft.com/office/drawing/2014/main" id="{8EC3E679-C5BD-4566-8B8D-2F3F0A15A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674" y="3586430"/>
            <a:ext cx="497987" cy="640974"/>
          </a:xfrm>
          <a:prstGeom prst="rect">
            <a:avLst/>
          </a:prstGeom>
        </p:spPr>
      </p:pic>
      <p:cxnSp>
        <p:nvCxnSpPr>
          <p:cNvPr id="17" name="Google Shape;2222;p136">
            <a:extLst>
              <a:ext uri="{FF2B5EF4-FFF2-40B4-BE49-F238E27FC236}">
                <a16:creationId xmlns="" xmlns:a16="http://schemas.microsoft.com/office/drawing/2014/main" id="{AD497728-13EA-4412-B3EC-C93F33CAE5EC}"/>
              </a:ext>
            </a:extLst>
          </p:cNvPr>
          <p:cNvCxnSpPr>
            <a:cxnSpLocks/>
          </p:cNvCxnSpPr>
          <p:nvPr/>
        </p:nvCxnSpPr>
        <p:spPr>
          <a:xfrm flipH="1">
            <a:off x="539552" y="3435846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72642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539552" y="116385"/>
            <a:ext cx="8166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it-IT" sz="2400" kern="0" smtClean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I prezzi a totale Italia Omnichannel</a:t>
            </a:r>
            <a:endParaRPr lang="en-US" sz="2400" kern="0" dirty="0">
              <a:solidFill>
                <a:schemeClr val="tx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467544" y="607219"/>
            <a:ext cx="8165592" cy="2363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Come varia il Prezzo Medio dei prodotti acquistati</a:t>
            </a:r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03598"/>
            <a:ext cx="8164513" cy="305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7037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152B1327-AA6B-4D50-8CF6-0AE0C9D09EB8}"/>
              </a:ext>
            </a:extLst>
          </p:cNvPr>
          <p:cNvSpPr txBox="1">
            <a:spLocks/>
          </p:cNvSpPr>
          <p:nvPr/>
        </p:nvSpPr>
        <p:spPr>
          <a:xfrm>
            <a:off x="539552" y="116385"/>
            <a:ext cx="8166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it-IT" sz="2400" kern="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I prezzi nel canale moderno Iper +Super + Libero Servizio</a:t>
            </a:r>
            <a:endParaRPr lang="en-US" sz="2400" kern="0" dirty="0">
              <a:solidFill>
                <a:schemeClr val="tx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B11C7C1-AF75-46C1-AFA6-4C3CB5584BC1}"/>
              </a:ext>
            </a:extLst>
          </p:cNvPr>
          <p:cNvSpPr txBox="1">
            <a:spLocks/>
          </p:cNvSpPr>
          <p:nvPr/>
        </p:nvSpPr>
        <p:spPr>
          <a:xfrm>
            <a:off x="467544" y="960361"/>
            <a:ext cx="8165592" cy="2363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Come varia il Prezzo Medio dei prodotti acquistati</a:t>
            </a:r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75606"/>
            <a:ext cx="8164513" cy="305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9822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34" y="1563638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73" y="1563638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1050290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1064994"/>
            <a:ext cx="1556836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Iper + Super + Lis</a:t>
            </a:r>
          </a:p>
        </p:txBody>
      </p:sp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39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 </a:t>
            </a:r>
          </a:p>
          <a:p>
            <a:r>
              <a:rPr lang="it-IT" dirty="0"/>
              <a:t>* 100= media categoria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Le variazioni sulla scala prezzi 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per fasce di Prezzo*</a:t>
            </a:r>
          </a:p>
        </p:txBody>
      </p:sp>
    </p:spTree>
    <p:extLst>
      <p:ext uri="{BB962C8B-B14F-4D97-AF65-F5344CB8AC3E}">
        <p14:creationId xmlns:p14="http://schemas.microsoft.com/office/powerpoint/2010/main" val="1903643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Le promozioni</a:t>
            </a:r>
          </a:p>
        </p:txBody>
      </p:sp>
    </p:spTree>
    <p:extLst>
      <p:ext uri="{BB962C8B-B14F-4D97-AF65-F5344CB8AC3E}">
        <p14:creationId xmlns:p14="http://schemas.microsoft.com/office/powerpoint/2010/main" val="4648539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75606"/>
            <a:ext cx="8185150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23528" y="4803998"/>
            <a:ext cx="577784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  <a:endParaRPr lang="it-IT" dirty="0"/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Evoluzione della leva promozionale 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1322135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1" y="1212850"/>
            <a:ext cx="9072563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160463"/>
            <a:ext cx="31432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  <a:p>
            <a:r>
              <a:rPr lang="en-US" dirty="0"/>
              <a:t>*In </a:t>
            </a:r>
            <a:r>
              <a:rPr lang="en-US" dirty="0" err="1"/>
              <a:t>questi</a:t>
            </a:r>
            <a:r>
              <a:rPr lang="en-US" dirty="0"/>
              <a:t> </a:t>
            </a:r>
            <a:r>
              <a:rPr lang="en-US" dirty="0" err="1"/>
              <a:t>mercati</a:t>
            </a:r>
            <a:r>
              <a:rPr lang="en-US" dirty="0"/>
              <a:t> le </a:t>
            </a:r>
            <a:r>
              <a:rPr lang="en-US" dirty="0" err="1"/>
              <a:t>Comunication</a:t>
            </a:r>
            <a:r>
              <a:rPr lang="en-US" dirty="0"/>
              <a:t> non </a:t>
            </a:r>
            <a:r>
              <a:rPr lang="en-US" dirty="0" err="1"/>
              <a:t>comprendono</a:t>
            </a:r>
            <a:r>
              <a:rPr lang="en-US" dirty="0"/>
              <a:t> Display  </a:t>
            </a:r>
            <a:endParaRPr lang="it-IT" dirty="0"/>
          </a:p>
        </p:txBody>
      </p:sp>
      <p:cxnSp>
        <p:nvCxnSpPr>
          <p:cNvPr id="7" name="Google Shape;2222;p136">
            <a:extLst>
              <a:ext uri="{FF2B5EF4-FFF2-40B4-BE49-F238E27FC236}">
                <a16:creationId xmlns="" xmlns:a16="http://schemas.microsoft.com/office/drawing/2014/main" id="{5D5D6197-2EFC-4BBC-A646-5B3AFB983E8E}"/>
              </a:ext>
            </a:extLst>
          </p:cNvPr>
          <p:cNvCxnSpPr>
            <a:cxnSpLocks/>
          </p:cNvCxnSpPr>
          <p:nvPr/>
        </p:nvCxnSpPr>
        <p:spPr>
          <a:xfrm flipV="1">
            <a:off x="1403648" y="1709444"/>
            <a:ext cx="0" cy="2764155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8" name="Text Placeholder 8">
            <a:extLst>
              <a:ext uri="{FF2B5EF4-FFF2-40B4-BE49-F238E27FC236}">
                <a16:creationId xmlns="" xmlns:a16="http://schemas.microsoft.com/office/drawing/2014/main" id="{7305E1FA-55A0-465F-9BF0-49EEA46EDE42}"/>
              </a:ext>
            </a:extLst>
          </p:cNvPr>
          <p:cNvSpPr txBox="1">
            <a:spLocks/>
          </p:cNvSpPr>
          <p:nvPr/>
        </p:nvSpPr>
        <p:spPr>
          <a:xfrm>
            <a:off x="402068" y="4314479"/>
            <a:ext cx="792163" cy="1603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b="1" kern="0" dirty="0">
                <a:solidFill>
                  <a:schemeClr val="accent2"/>
                </a:solidFill>
                <a:latin typeface="Montserrat" panose="00000500000000000000" pitchFamily="2" charset="0"/>
              </a:rPr>
              <a:t>Tot Italia</a:t>
            </a:r>
            <a:endParaRPr lang="en-US" sz="1000" b="1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743368B2-C356-4CF8-B167-3FB6B22B84DD}"/>
              </a:ext>
            </a:extLst>
          </p:cNvPr>
          <p:cNvSpPr txBox="1">
            <a:spLocks/>
          </p:cNvSpPr>
          <p:nvPr/>
        </p:nvSpPr>
        <p:spPr>
          <a:xfrm>
            <a:off x="3521120" y="4314046"/>
            <a:ext cx="1170098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2500-4499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="" xmlns:a16="http://schemas.microsoft.com/office/drawing/2014/main" id="{CFCE746E-1B27-4D22-BEAD-67A86434D5DA}"/>
              </a:ext>
            </a:extLst>
          </p:cNvPr>
          <p:cNvSpPr txBox="1">
            <a:spLocks/>
          </p:cNvSpPr>
          <p:nvPr/>
        </p:nvSpPr>
        <p:spPr>
          <a:xfrm>
            <a:off x="4656744" y="4314849"/>
            <a:ext cx="1079500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Supermercati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="" xmlns:a16="http://schemas.microsoft.com/office/drawing/2014/main" id="{B7CFD0A9-EC39-4C0D-9DAF-E882E2BAE53B}"/>
              </a:ext>
            </a:extLst>
          </p:cNvPr>
          <p:cNvSpPr txBox="1">
            <a:spLocks/>
          </p:cNvSpPr>
          <p:nvPr/>
        </p:nvSpPr>
        <p:spPr>
          <a:xfrm>
            <a:off x="5902197" y="4318209"/>
            <a:ext cx="1081087" cy="233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Lib Servizio*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 Placeholder 8">
            <a:extLst>
              <a:ext uri="{FF2B5EF4-FFF2-40B4-BE49-F238E27FC236}">
                <a16:creationId xmlns="" xmlns:a16="http://schemas.microsoft.com/office/drawing/2014/main" id="{EC9559C0-6463-4C89-AD3E-8F922C4F8F2D}"/>
              </a:ext>
            </a:extLst>
          </p:cNvPr>
          <p:cNvSpPr txBox="1">
            <a:spLocks/>
          </p:cNvSpPr>
          <p:nvPr/>
        </p:nvSpPr>
        <p:spPr>
          <a:xfrm>
            <a:off x="8123835" y="4313355"/>
            <a:ext cx="1008062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Spec. Drug*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 Placeholder 8">
            <a:extLst>
              <a:ext uri="{FF2B5EF4-FFF2-40B4-BE49-F238E27FC236}">
                <a16:creationId xmlns="" xmlns:a16="http://schemas.microsoft.com/office/drawing/2014/main" id="{583E60AD-B53E-4CFE-8EA7-0131B1E4B1C2}"/>
              </a:ext>
            </a:extLst>
          </p:cNvPr>
          <p:cNvSpPr txBox="1">
            <a:spLocks/>
          </p:cNvSpPr>
          <p:nvPr/>
        </p:nvSpPr>
        <p:spPr>
          <a:xfrm>
            <a:off x="2586082" y="4314849"/>
            <a:ext cx="935038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&gt;4500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ext Placeholder 8">
            <a:extLst>
              <a:ext uri="{FF2B5EF4-FFF2-40B4-BE49-F238E27FC236}">
                <a16:creationId xmlns="" xmlns:a16="http://schemas.microsoft.com/office/drawing/2014/main" id="{45AD4423-2CD5-4BF5-8D3A-78719148F9E6}"/>
              </a:ext>
            </a:extLst>
          </p:cNvPr>
          <p:cNvSpPr txBox="1">
            <a:spLocks/>
          </p:cNvSpPr>
          <p:nvPr/>
        </p:nvSpPr>
        <p:spPr>
          <a:xfrm>
            <a:off x="1461269" y="4314849"/>
            <a:ext cx="936625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Ip+Sup+Lis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Text Placeholder 8">
            <a:extLst>
              <a:ext uri="{FF2B5EF4-FFF2-40B4-BE49-F238E27FC236}">
                <a16:creationId xmlns="" xmlns:a16="http://schemas.microsoft.com/office/drawing/2014/main" id="{4ABF912A-DA19-4CEA-82CF-E2A7A8F7A0AA}"/>
              </a:ext>
            </a:extLst>
          </p:cNvPr>
          <p:cNvSpPr txBox="1">
            <a:spLocks/>
          </p:cNvSpPr>
          <p:nvPr/>
        </p:nvSpPr>
        <p:spPr>
          <a:xfrm>
            <a:off x="7093547" y="4314848"/>
            <a:ext cx="863600" cy="2143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Discount*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6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Composizione della leva promozionale </a:t>
            </a:r>
          </a:p>
        </p:txBody>
      </p:sp>
      <p:sp>
        <p:nvSpPr>
          <p:cNvPr id="1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2670281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13773"/>
            <a:ext cx="8856663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374775"/>
            <a:ext cx="3152776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414171" y="4475135"/>
            <a:ext cx="792163" cy="1603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b="1" kern="0" dirty="0">
                <a:solidFill>
                  <a:schemeClr val="accent2"/>
                </a:solidFill>
                <a:latin typeface="Montserrat" panose="00000500000000000000" pitchFamily="2" charset="0"/>
              </a:rPr>
              <a:t>Tot Italia</a:t>
            </a:r>
            <a:endParaRPr lang="en-US" sz="1000" b="1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3533223" y="4474702"/>
            <a:ext cx="1170098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2500-4499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4668847" y="4475505"/>
            <a:ext cx="1079500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Supermercati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914300" y="4478865"/>
            <a:ext cx="1081087" cy="233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Lib Servizio*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8135938" y="4474011"/>
            <a:ext cx="1008062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Spec. Drug*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2598185" y="4475505"/>
            <a:ext cx="935038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&gt;4500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 Placeholder 8"/>
          <p:cNvSpPr txBox="1">
            <a:spLocks/>
          </p:cNvSpPr>
          <p:nvPr/>
        </p:nvSpPr>
        <p:spPr>
          <a:xfrm>
            <a:off x="1473372" y="4475505"/>
            <a:ext cx="936625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Ip+Sup+Lis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 Placeholder 8"/>
          <p:cNvSpPr txBox="1">
            <a:spLocks/>
          </p:cNvSpPr>
          <p:nvPr/>
        </p:nvSpPr>
        <p:spPr>
          <a:xfrm>
            <a:off x="7105650" y="4475504"/>
            <a:ext cx="863600" cy="2143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Discount*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15" name="Google Shape;2222;p136">
            <a:extLst>
              <a:ext uri="{FF2B5EF4-FFF2-40B4-BE49-F238E27FC236}">
                <a16:creationId xmlns="" xmlns:a16="http://schemas.microsoft.com/office/drawing/2014/main" id="{A8E01FE5-9028-490B-BE1E-298733BD07BF}"/>
              </a:ext>
            </a:extLst>
          </p:cNvPr>
          <p:cNvCxnSpPr>
            <a:cxnSpLocks/>
          </p:cNvCxnSpPr>
          <p:nvPr/>
        </p:nvCxnSpPr>
        <p:spPr>
          <a:xfrm flipV="1">
            <a:off x="1339431" y="1995686"/>
            <a:ext cx="0" cy="2570175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6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variazione del mix promozionale di prezzo </a:t>
            </a:r>
          </a:p>
        </p:txBody>
      </p:sp>
      <p:sp>
        <p:nvSpPr>
          <p:cNvPr id="1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9682561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781775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Assortimenti, </a:t>
            </a: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marca del distributore </a:t>
            </a: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e marca industriale</a:t>
            </a:r>
          </a:p>
        </p:txBody>
      </p:sp>
    </p:spTree>
    <p:extLst>
      <p:ext uri="{BB962C8B-B14F-4D97-AF65-F5344CB8AC3E}">
        <p14:creationId xmlns:p14="http://schemas.microsoft.com/office/powerpoint/2010/main" val="28296553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" y="1415725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7174"/>
          <p:cNvSpPr txBox="1">
            <a:spLocks noChangeArrowheads="1"/>
          </p:cNvSpPr>
          <p:nvPr/>
        </p:nvSpPr>
        <p:spPr bwMode="auto">
          <a:xfrm>
            <a:off x="3395601" y="4588858"/>
            <a:ext cx="4573649" cy="3385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2200"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sz="1100" b="0" u="sng" dirty="0">
                <a:solidFill>
                  <a:schemeClr val="tx1"/>
                </a:solidFill>
              </a:rPr>
              <a:t>Progressivo </a:t>
            </a:r>
            <a:r>
              <a:rPr lang="it-IT" sz="1100" b="0" u="sng" dirty="0" smtClean="0">
                <a:solidFill>
                  <a:schemeClr val="tx1"/>
                </a:solidFill>
              </a:rPr>
              <a:t>Gen 2023 </a:t>
            </a:r>
            <a:r>
              <a:rPr lang="it-IT" sz="1100" b="0" u="sng" dirty="0">
                <a:solidFill>
                  <a:schemeClr val="tx1"/>
                </a:solidFill>
              </a:rPr>
              <a:t>vs </a:t>
            </a:r>
            <a:r>
              <a:rPr lang="it-IT" sz="1100" b="0" u="sng" dirty="0" smtClean="0">
                <a:solidFill>
                  <a:schemeClr val="tx1"/>
                </a:solidFill>
              </a:rPr>
              <a:t>2022</a:t>
            </a:r>
            <a:endParaRPr lang="en-GB" sz="1100" b="0" u="sng" dirty="0">
              <a:solidFill>
                <a:schemeClr val="tx1"/>
              </a:solidFill>
            </a:endParaRPr>
          </a:p>
        </p:txBody>
      </p:sp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5" y="144809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735024" y="1059582"/>
            <a:ext cx="1650640" cy="360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2200"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  <a:p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234804B5-A0A5-40DD-BBAA-35D46C3A4BCE}"/>
              </a:ext>
            </a:extLst>
          </p:cNvPr>
          <p:cNvCxnSpPr>
            <a:cxnSpLocks/>
          </p:cNvCxnSpPr>
          <p:nvPr/>
        </p:nvCxnSpPr>
        <p:spPr>
          <a:xfrm flipH="1">
            <a:off x="536962" y="3723878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Gli assortimenti grocery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Il Contributo dei nuovi prodotti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5696" y="1050290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9727024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33377"/>
            <a:ext cx="414020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33377"/>
            <a:ext cx="396875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65382" y="1626354"/>
            <a:ext cx="2242922" cy="3693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algn="ctr"/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</p:txBody>
      </p:sp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305668" y="4732338"/>
            <a:ext cx="5778500" cy="35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en-US" dirty="0"/>
              <a:t>Fonte: </a:t>
            </a:r>
            <a:r>
              <a:rPr lang="en-US" dirty="0" err="1" smtClean="0"/>
              <a:t>NielsenIQTrade</a:t>
            </a:r>
            <a:r>
              <a:rPr lang="en-US" dirty="0" smtClean="0"/>
              <a:t>*</a:t>
            </a:r>
            <a:r>
              <a:rPr lang="en-US" dirty="0" err="1" smtClean="0"/>
              <a:t>Mis</a:t>
            </a:r>
            <a:r>
              <a:rPr lang="en-US" dirty="0" smtClean="0"/>
              <a:t>  </a:t>
            </a:r>
            <a:r>
              <a:rPr lang="en-US" dirty="0"/>
              <a:t>Market Track </a:t>
            </a:r>
          </a:p>
          <a:p>
            <a:r>
              <a:rPr lang="en-US" dirty="0"/>
              <a:t>Follower:  da 2° a 4° </a:t>
            </a:r>
            <a:r>
              <a:rPr lang="en-US" dirty="0" err="1"/>
              <a:t>Marca</a:t>
            </a:r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delle vendite per tipologia di marca </a:t>
            </a: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a valore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63688" y="1574671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13210144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71" y="1059582"/>
            <a:ext cx="8783638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6" name="Google Shape;2222;p136">
            <a:extLst>
              <a:ext uri="{FF2B5EF4-FFF2-40B4-BE49-F238E27FC236}">
                <a16:creationId xmlns="" xmlns:a16="http://schemas.microsoft.com/office/drawing/2014/main" id="{53E79B44-80BA-4E63-8C62-150E65176013}"/>
              </a:ext>
            </a:extLst>
          </p:cNvPr>
          <p:cNvCxnSpPr>
            <a:cxnSpLocks/>
          </p:cNvCxnSpPr>
          <p:nvPr/>
        </p:nvCxnSpPr>
        <p:spPr>
          <a:xfrm flipV="1">
            <a:off x="8244408" y="1009686"/>
            <a:ext cx="0" cy="3074232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delle Marche Del Distributore</a:t>
            </a: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a valore</a:t>
            </a:r>
          </a:p>
        </p:txBody>
      </p:sp>
    </p:spTree>
    <p:extLst>
      <p:ext uri="{BB962C8B-B14F-4D97-AF65-F5344CB8AC3E}">
        <p14:creationId xmlns:p14="http://schemas.microsoft.com/office/powerpoint/2010/main" val="14722725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2141097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4" y="2141097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05668" y="4876354"/>
            <a:ext cx="5778500" cy="35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100= media categoria</a:t>
            </a:r>
          </a:p>
          <a:p>
            <a:endParaRPr lang="it-IT" dirty="0" err="1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3F41C5-1949-4082-862C-DF4200382E14}"/>
              </a:ext>
            </a:extLst>
          </p:cNvPr>
          <p:cNvSpPr txBox="1"/>
          <p:nvPr/>
        </p:nvSpPr>
        <p:spPr>
          <a:xfrm>
            <a:off x="5364088" y="1613094"/>
            <a:ext cx="2242922" cy="3693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algn="ctr"/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Marche del distributore - le variazioni sulla scala prezzi </a:t>
            </a: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Incidenza % per fasce di Prezzo*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9672" y="1635646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0237522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271902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imple Light">
      <a:dk1>
        <a:srgbClr val="000000"/>
      </a:dk1>
      <a:lt1>
        <a:srgbClr val="FFFFFF"/>
      </a:lt1>
      <a:dk2>
        <a:srgbClr val="333333"/>
      </a:dk2>
      <a:lt2>
        <a:srgbClr val="E5E5E5"/>
      </a:lt2>
      <a:accent1>
        <a:srgbClr val="00F000"/>
      </a:accent1>
      <a:accent2>
        <a:srgbClr val="00A346"/>
      </a:accent2>
      <a:accent3>
        <a:srgbClr val="1A1A1A"/>
      </a:accent3>
      <a:accent4>
        <a:srgbClr val="333333"/>
      </a:accent4>
      <a:accent5>
        <a:srgbClr val="666666"/>
      </a:accent5>
      <a:accent6>
        <a:srgbClr val="BDFFBB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7328</TotalTime>
  <Words>1270</Words>
  <Application>Microsoft Office PowerPoint</Application>
  <PresentationFormat>On-screen Show (16:9)</PresentationFormat>
  <Paragraphs>258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Theme1</vt:lpstr>
      <vt:lpstr>Top4Top 2.0 </vt:lpstr>
      <vt:lpstr>Contenuti</vt:lpstr>
      <vt:lpstr>Contenuti</vt:lpstr>
      <vt:lpstr>Le fonti</vt:lpstr>
      <vt:lpstr>PowerPoint Presentation</vt:lpstr>
      <vt:lpstr>Fatturati della distribuzione</vt:lpstr>
      <vt:lpstr>PowerPoint Presentation</vt:lpstr>
      <vt:lpstr>PowerPoint Presentation</vt:lpstr>
      <vt:lpstr>A parita’ di rete</vt:lpstr>
      <vt:lpstr>PowerPoint Presentation</vt:lpstr>
      <vt:lpstr>PowerPoint Presentation</vt:lpstr>
      <vt:lpstr>PowerPoint Presentation</vt:lpstr>
      <vt:lpstr>I settori merceologici</vt:lpstr>
      <vt:lpstr>PowerPoint Presentation</vt:lpstr>
      <vt:lpstr>Fresco PI+PV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prodotti grocery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prezzi</vt:lpstr>
      <vt:lpstr>PowerPoint Presentation</vt:lpstr>
      <vt:lpstr>PowerPoint Presentation</vt:lpstr>
      <vt:lpstr>PowerPoint Presentation</vt:lpstr>
      <vt:lpstr>PowerPoint Presentation</vt:lpstr>
      <vt:lpstr>Le promozioni</vt:lpstr>
      <vt:lpstr>PowerPoint Presentation</vt:lpstr>
      <vt:lpstr>PowerPoint Presentation</vt:lpstr>
      <vt:lpstr>PowerPoint Presentation</vt:lpstr>
      <vt:lpstr>Assortimenti,  marca del distributore  e marca industriale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Nielsen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Balzaretti, Massimo</dc:creator>
  <cp:lastModifiedBy>AfterSales2</cp:lastModifiedBy>
  <cp:revision>1343</cp:revision>
  <cp:lastPrinted>2017-02-14T15:28:21Z</cp:lastPrinted>
  <dcterms:created xsi:type="dcterms:W3CDTF">2013-02-19T09:04:46Z</dcterms:created>
  <dcterms:modified xsi:type="dcterms:W3CDTF">2023-02-16T11:25:58Z</dcterms:modified>
</cp:coreProperties>
</file>